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Lst>
  <p:notesMasterIdLst>
    <p:notesMasterId r:id="rId56"/>
  </p:notesMasterIdLst>
  <p:handoutMasterIdLst>
    <p:handoutMasterId r:id="rId57"/>
  </p:handoutMasterIdLst>
  <p:sldIdLst>
    <p:sldId id="256" r:id="rId2"/>
    <p:sldId id="379" r:id="rId3"/>
    <p:sldId id="260" r:id="rId4"/>
    <p:sldId id="296" r:id="rId5"/>
    <p:sldId id="299" r:id="rId6"/>
    <p:sldId id="324" r:id="rId7"/>
    <p:sldId id="347" r:id="rId8"/>
    <p:sldId id="304" r:id="rId9"/>
    <p:sldId id="305" r:id="rId10"/>
    <p:sldId id="447" r:id="rId11"/>
    <p:sldId id="443" r:id="rId12"/>
    <p:sldId id="306" r:id="rId13"/>
    <p:sldId id="309" r:id="rId14"/>
    <p:sldId id="311" r:id="rId15"/>
    <p:sldId id="313" r:id="rId16"/>
    <p:sldId id="380" r:id="rId17"/>
    <p:sldId id="300" r:id="rId18"/>
    <p:sldId id="316" r:id="rId19"/>
    <p:sldId id="407" r:id="rId20"/>
    <p:sldId id="451" r:id="rId21"/>
    <p:sldId id="453" r:id="rId22"/>
    <p:sldId id="398" r:id="rId23"/>
    <p:sldId id="381" r:id="rId24"/>
    <p:sldId id="350" r:id="rId25"/>
    <p:sldId id="383" r:id="rId26"/>
    <p:sldId id="384" r:id="rId27"/>
    <p:sldId id="414" r:id="rId28"/>
    <p:sldId id="415" r:id="rId29"/>
    <p:sldId id="442" r:id="rId30"/>
    <p:sldId id="423" r:id="rId31"/>
    <p:sldId id="445" r:id="rId32"/>
    <p:sldId id="416" r:id="rId33"/>
    <p:sldId id="424" r:id="rId34"/>
    <p:sldId id="425" r:id="rId35"/>
    <p:sldId id="417" r:id="rId36"/>
    <p:sldId id="427" r:id="rId37"/>
    <p:sldId id="432" r:id="rId38"/>
    <p:sldId id="437" r:id="rId39"/>
    <p:sldId id="382" r:id="rId40"/>
    <p:sldId id="301" r:id="rId41"/>
    <p:sldId id="410" r:id="rId42"/>
    <p:sldId id="412" r:id="rId43"/>
    <p:sldId id="303" r:id="rId44"/>
    <p:sldId id="450" r:id="rId45"/>
    <p:sldId id="452" r:id="rId46"/>
    <p:sldId id="440" r:id="rId47"/>
    <p:sldId id="449" r:id="rId48"/>
    <p:sldId id="411" r:id="rId49"/>
    <p:sldId id="428" r:id="rId50"/>
    <p:sldId id="322" r:id="rId51"/>
    <p:sldId id="448" r:id="rId52"/>
    <p:sldId id="406" r:id="rId53"/>
    <p:sldId id="418" r:id="rId54"/>
    <p:sldId id="319" r:id="rId55"/>
  </p:sldIdLst>
  <p:sldSz cx="9144000" cy="5143500" type="screen16x9"/>
  <p:notesSz cx="6858000" cy="9144000"/>
  <p:embeddedFontLst>
    <p:embeddedFont>
      <p:font typeface="Barlow" panose="00000500000000000000" pitchFamily="2" charset="0"/>
      <p:regular r:id="rId58"/>
      <p:bold r:id="rId59"/>
      <p:italic r:id="rId60"/>
      <p:boldItalic r:id="rId61"/>
    </p:embeddedFont>
    <p:embeddedFont>
      <p:font typeface="DM Sans" pitchFamily="2" charset="0"/>
      <p:regular r:id="rId62"/>
      <p:bold r:id="rId63"/>
      <p:italic r:id="rId64"/>
      <p:boldItalic r:id="rId65"/>
    </p:embeddedFont>
    <p:embeddedFont>
      <p:font typeface="Nunito Light" pitchFamily="2" charset="0"/>
      <p:regular r:id="rId66"/>
      <p:italic r:id="rId67"/>
    </p:embeddedFont>
    <p:embeddedFont>
      <p:font typeface="Quicksand" panose="020B0604020202020204" charset="0"/>
      <p:regular r:id="rId68"/>
      <p:bold r:id="rId69"/>
    </p:embeddedFont>
    <p:embeddedFont>
      <p:font typeface="Raleway"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Hí" id="{9AD3A9E0-8807-47AA-BEB5-2B50E93F6BEE}">
          <p14:sldIdLst>
            <p14:sldId id="256"/>
          </p14:sldIdLst>
        </p14:section>
        <p14:section name="1. Giới thiệu đề tài" id="{11835086-319E-4CA4-B147-8882279AA824}">
          <p14:sldIdLst>
            <p14:sldId id="379"/>
            <p14:sldId id="260"/>
            <p14:sldId id="296"/>
            <p14:sldId id="299"/>
            <p14:sldId id="324"/>
            <p14:sldId id="347"/>
            <p14:sldId id="304"/>
            <p14:sldId id="305"/>
            <p14:sldId id="447"/>
            <p14:sldId id="443"/>
            <p14:sldId id="306"/>
            <p14:sldId id="309"/>
            <p14:sldId id="311"/>
            <p14:sldId id="313"/>
          </p14:sldIdLst>
        </p14:section>
        <p14:section name="2. Phương pháp tiếp cận" id="{1CE1D91A-2780-4F74-B028-883CB5432E89}">
          <p14:sldIdLst>
            <p14:sldId id="380"/>
            <p14:sldId id="300"/>
            <p14:sldId id="316"/>
            <p14:sldId id="407"/>
            <p14:sldId id="451"/>
            <p14:sldId id="453"/>
            <p14:sldId id="398"/>
          </p14:sldIdLst>
        </p14:section>
        <p14:section name="3. Thực nghiệm" id="{F4BBB80D-6E0D-4C5D-85D0-222063E8A5B6}">
          <p14:sldIdLst>
            <p14:sldId id="381"/>
            <p14:sldId id="350"/>
            <p14:sldId id="383"/>
            <p14:sldId id="384"/>
            <p14:sldId id="414"/>
            <p14:sldId id="415"/>
            <p14:sldId id="442"/>
            <p14:sldId id="423"/>
            <p14:sldId id="445"/>
            <p14:sldId id="416"/>
            <p14:sldId id="424"/>
            <p14:sldId id="425"/>
            <p14:sldId id="417"/>
            <p14:sldId id="427"/>
            <p14:sldId id="432"/>
            <p14:sldId id="437"/>
          </p14:sldIdLst>
        </p14:section>
        <p14:section name="4. Kết luận" id="{4BCF102F-1B49-4BCC-A768-EE328E858163}">
          <p14:sldIdLst>
            <p14:sldId id="382"/>
            <p14:sldId id="301"/>
            <p14:sldId id="410"/>
            <p14:sldId id="412"/>
            <p14:sldId id="303"/>
            <p14:sldId id="450"/>
            <p14:sldId id="452"/>
            <p14:sldId id="440"/>
            <p14:sldId id="449"/>
            <p14:sldId id="411"/>
            <p14:sldId id="428"/>
            <p14:sldId id="322"/>
            <p14:sldId id="448"/>
            <p14:sldId id="406"/>
            <p14:sldId id="4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66B2FF"/>
    <a:srgbClr val="FCFDFC"/>
    <a:srgbClr val="948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7E49E-D465-40B9-9BB2-4190C7215D12}">
  <a:tblStyle styleId="{2B37E49E-D465-40B9-9BB2-4190C7215D1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2E5759F-376A-4CC2-89D4-E9E14055D8E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6258" autoAdjust="0"/>
  </p:normalViewPr>
  <p:slideViewPr>
    <p:cSldViewPr snapToGrid="0">
      <p:cViewPr varScale="1">
        <p:scale>
          <a:sx n="62" d="100"/>
          <a:sy n="62" d="100"/>
        </p:scale>
        <p:origin x="149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42242B-4FE0-8FA4-1FD8-9A13EAECE5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7546BD-0C06-CE04-1F93-6BA335CE9F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481C25-5A28-4312-A516-30818BE6E812}" type="datetimeFigureOut">
              <a:rPr lang="en-US" smtClean="0"/>
              <a:t>7/25/2024</a:t>
            </a:fld>
            <a:endParaRPr lang="en-US"/>
          </a:p>
        </p:txBody>
      </p:sp>
      <p:sp>
        <p:nvSpPr>
          <p:cNvPr id="4" name="Footer Placeholder 3">
            <a:extLst>
              <a:ext uri="{FF2B5EF4-FFF2-40B4-BE49-F238E27FC236}">
                <a16:creationId xmlns:a16="http://schemas.microsoft.com/office/drawing/2014/main" id="{B7463556-F559-5D17-F539-0419B94D17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615EAA2-27B6-1E60-1DE7-08F84AA60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AE5D24-8B17-4A8F-AD67-713AF4153B8A}" type="slidenum">
              <a:rPr lang="en-US" smtClean="0"/>
              <a:t>‹#›</a:t>
            </a:fld>
            <a:endParaRPr lang="en-US"/>
          </a:p>
        </p:txBody>
      </p:sp>
    </p:spTree>
    <p:extLst>
      <p:ext uri="{BB962C8B-B14F-4D97-AF65-F5344CB8AC3E}">
        <p14:creationId xmlns:p14="http://schemas.microsoft.com/office/powerpoint/2010/main" val="24140574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Xin chào các thầy các cô, sau đây nhóm em xin phép đc trình bày về đề tài khoa luận của nhóm là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u="none"/>
              <a:t>Cách tiền xử lý dữ liệu đầu tiên là </a:t>
            </a:r>
            <a:r>
              <a:rPr lang="vi-VN"/>
              <a:t>dựa trên việc chọn một loại đối tượng cụ thể.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t>Quá trình này bao gồm việc tách các sự kiện phức tạp thành nhiều sự kiện đơn lẻ hoặc tạo ra các trường hợp mới để đảm bảo rằng mỗi sự kiện chỉ liên quan đến một loại đối tượng duy nhất.</a:t>
            </a:r>
            <a:endParaRPr lang="en-US" b="0" i="0" u="none"/>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u="none"/>
              <a:t>Trong slide là vd minh họa cho dữ liệu event log sau khi tách riêng từng đối tượng, ta được 2 bảng dữ liệu riêng biệt về đối tượng test và sample.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u="none"/>
              <a:t>Kết quả thu được là mô hinh quy trình Petri Net </a:t>
            </a:r>
            <a:r>
              <a:rPr lang="en-US" sz="1100" b="0" i="0" u="none"/>
              <a:t>có những thông số hiệu năng </a:t>
            </a:r>
            <a:r>
              <a:rPr lang="vi-VN" sz="1100" b="0" i="0" u="none"/>
              <a:t>từ dữ liệu đầu và</a:t>
            </a:r>
            <a:r>
              <a:rPr lang="en-US" sz="1100" b="0" i="0" u="none"/>
              <a:t>o. như hinh minh hoạ trong slide.</a:t>
            </a:r>
          </a:p>
          <a:p>
            <a:r>
              <a:rPr lang="en-US"/>
              <a:t>Có thể nhận thấy rằng 2 mô hình quy trình này chưa thể phản ánh chính xác mô hình quy tình thực tế, chưa thể kết nối được các đối tượng có liên quan đến nhau.</a:t>
            </a:r>
          </a:p>
        </p:txBody>
      </p:sp>
    </p:spTree>
    <p:extLst>
      <p:ext uri="{BB962C8B-B14F-4D97-AF65-F5344CB8AC3E}">
        <p14:creationId xmlns:p14="http://schemas.microsoft.com/office/powerpoint/2010/main" val="1318311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Cách tiền xử lý dữ liệu thứ 2 chính là </a:t>
            </a:r>
            <a:r>
              <a:rPr lang="vi-VN"/>
              <a:t>xử lý sao cho mỗi trường hợp thực hiện quy trình có thể bao gồm nhiều đối tượng. </a:t>
            </a:r>
            <a:endParaRPr lang="en-US"/>
          </a:p>
          <a:p>
            <a:r>
              <a:rPr lang="vi-VN"/>
              <a:t>Cụ thể, sẽ xác định các nhóm đối tượng, trong đó mỗi nhóm gồm các đối tượng có liên quan với nhau. </a:t>
            </a:r>
            <a:endParaRPr lang="en-US"/>
          </a:p>
          <a:p>
            <a:r>
              <a:rPr lang="vi-VN"/>
              <a:t>Với các sự kiện chỉ có một đối tượng liên quan</a:t>
            </a:r>
            <a:r>
              <a:rPr lang="en-US"/>
              <a:t> </a:t>
            </a:r>
            <a:r>
              <a:rPr lang="vi-VN"/>
              <a:t>thì sẽ gán giá trị CaseID là giá trị ID của nhóm mà đối tượng liên quan thuộc về.</a:t>
            </a:r>
            <a:endParaRPr lang="en-US"/>
          </a:p>
          <a:p>
            <a:r>
              <a:rPr lang="en-US"/>
              <a:t>Sau khi áp dụng cách thứ 2 sẽ có được dữ liệu như bảng minh họa, và kết quả thu được là hình bên cạnh.</a:t>
            </a:r>
          </a:p>
          <a:p>
            <a:r>
              <a:rPr lang="en-US"/>
              <a:t>Dựa vào kết quả thu được có thể nhận thấy là mô hình quy trình này vẫn chưa thực sự chính xác, </a:t>
            </a:r>
          </a:p>
          <a:p>
            <a:r>
              <a:rPr lang="en-US"/>
              <a:t>cụ thể là tại hoạt động take sample thuộc 2 đối tượng khác nhau là s1 và s2 </a:t>
            </a:r>
          </a:p>
          <a:p>
            <a:r>
              <a:rPr lang="en-US"/>
              <a:t>Khi đó, mô hình cho rằng là hoạt động take sample của đối tượng s1 thực hiện xong mới tới đối tượng s2 và tạo ra vòng lặp tại hoạt động này</a:t>
            </a:r>
          </a:p>
          <a:p>
            <a:r>
              <a:rPr lang="en-US"/>
              <a:t>tuy nhiên trong khi thực tế là hoạt động take sample này không có phân biệt thứ tự.</a:t>
            </a:r>
          </a:p>
        </p:txBody>
      </p:sp>
    </p:spTree>
    <p:extLst>
      <p:ext uri="{BB962C8B-B14F-4D97-AF65-F5344CB8AC3E}">
        <p14:creationId xmlns:p14="http://schemas.microsoft.com/office/powerpoint/2010/main" val="632782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t>Mặc dù có thể giải quyết bài toán, nhưng</a:t>
            </a:r>
            <a:r>
              <a:rPr lang="vi-VN"/>
              <a:t> </a:t>
            </a:r>
            <a:r>
              <a:rPr lang="en-US"/>
              <a:t>pp truyền thống này cũng có </a:t>
            </a:r>
            <a:r>
              <a:rPr lang="en-US" sz="1100"/>
              <a:t>những mặt hạn chế:</a:t>
            </a:r>
            <a:endParaRPr lang="en-US"/>
          </a:p>
          <a:p>
            <a:r>
              <a:rPr lang="vi-VN"/>
              <a:t>Việc </a:t>
            </a:r>
            <a:r>
              <a:rPr lang="en-US"/>
              <a:t>tiền xử lý dữ liệu event log</a:t>
            </a:r>
            <a:r>
              <a:rPr lang="vi-VN"/>
              <a:t> có thể sẽ dẫn đến nhiều vấn đề phát sinh như </a:t>
            </a:r>
            <a:endParaRPr lang="en-US"/>
          </a:p>
          <a:p>
            <a:pPr lvl="1"/>
            <a:r>
              <a:rPr lang="vi-VN"/>
              <a:t>làm cho mô hình quy trình không phản ánh được thực tế một cách chính xác và từ đó có thể sẽ làm cho kết quả tính toán các chỉ số hiệu năng cũng không được chính xác.</a:t>
            </a:r>
            <a:endParaRPr lang="en-US"/>
          </a:p>
          <a:p>
            <a:pPr lvl="1"/>
            <a:r>
              <a:rPr lang="vi-VN"/>
              <a:t>Ngoài ra, các chỉ số hiệu năng liên quan đến việc tương tác giữa các đối tượng cũng không được xem xét tới. </a:t>
            </a:r>
            <a:endParaRPr lang="en-US" sz="1100"/>
          </a:p>
        </p:txBody>
      </p:sp>
    </p:spTree>
    <p:extLst>
      <p:ext uri="{BB962C8B-B14F-4D97-AF65-F5344CB8AC3E}">
        <p14:creationId xmlns:p14="http://schemas.microsoft.com/office/powerpoint/2010/main" val="834536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Nhận thấy những hạn chế này, một phương pháp tiếp cận mới</a:t>
            </a:r>
            <a:r>
              <a:rPr lang="vi-VN"/>
              <a:t> </a:t>
            </a:r>
            <a:r>
              <a:rPr lang="en-US"/>
              <a:t>đã</a:t>
            </a:r>
            <a:r>
              <a:rPr lang="vi-VN"/>
              <a:t> </a:t>
            </a:r>
            <a:r>
              <a:rPr lang="en-US"/>
              <a:t>được </a:t>
            </a:r>
            <a:r>
              <a:rPr lang="vi-VN"/>
              <a:t>sử dụng</a:t>
            </a:r>
            <a:r>
              <a:rPr lang="en-US"/>
              <a:t>:</a:t>
            </a:r>
            <a:r>
              <a:rPr lang="vi-VN"/>
              <a:t> Object-Centric Petri Net</a:t>
            </a:r>
            <a:r>
              <a:rPr lang="en-US"/>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Chúng em tìm hiểu thông qua một nghiên cứu được xuất bản tại một hội nghị quốc tế vào năm 2022.</a:t>
            </a:r>
          </a:p>
          <a:p>
            <a:endParaRPr lang="en-US"/>
          </a:p>
          <a:p>
            <a:endParaRPr lang="en-US"/>
          </a:p>
        </p:txBody>
      </p:sp>
    </p:spTree>
    <p:extLst>
      <p:ext uri="{BB962C8B-B14F-4D97-AF65-F5344CB8AC3E}">
        <p14:creationId xmlns:p14="http://schemas.microsoft.com/office/powerpoint/2010/main" val="1449648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Đây là VD đã dùng ở phần trình bày phương pháp truyền thống.</a:t>
            </a:r>
          </a:p>
          <a:p>
            <a:r>
              <a:rPr lang="en-US" i="0" u="none"/>
              <a:t>Thông qua hình minh họa về kq thu được khi sd pp xem xét nhiều đối tượng. </a:t>
            </a:r>
            <a:r>
              <a:rPr lang="en-US"/>
              <a:t> </a:t>
            </a:r>
          </a:p>
          <a:p>
            <a:r>
              <a:rPr lang="en-US" i="0" u="none"/>
              <a:t>Có thể dễ dàng nhận thấy pp này có thể </a:t>
            </a:r>
            <a:r>
              <a:rPr lang="en-US"/>
              <a:t>xử lý được yêu cầu của bài toán và giải quyết được các hạn chế của pp truyền thống dựa vào việc </a:t>
            </a:r>
            <a:r>
              <a:rPr lang="vi-VN"/>
              <a:t>tập trung biểu diễn</a:t>
            </a:r>
            <a:r>
              <a:rPr lang="en-US"/>
              <a:t> </a:t>
            </a:r>
            <a:r>
              <a:rPr lang="vi-VN"/>
              <a:t>quy trình dựa trên đối tượng</a:t>
            </a:r>
            <a:r>
              <a:rPr lang="en-US"/>
              <a:t>.</a:t>
            </a:r>
          </a:p>
          <a:p>
            <a:r>
              <a:rPr lang="en-US" i="0" u="none"/>
              <a:t>Ngoài ra, phương pháp này còn có xem xét những chỉ số hiệu năng mới liên quan đến nhiều đối tượng, trong vd minh họa là thời gian đồng bộ hóa trung bình tại sự kiện conduct test.</a:t>
            </a:r>
          </a:p>
          <a:p>
            <a:endParaRPr lang="en-US"/>
          </a:p>
        </p:txBody>
      </p:sp>
    </p:spTree>
    <p:extLst>
      <p:ext uri="{BB962C8B-B14F-4D97-AF65-F5344CB8AC3E}">
        <p14:creationId xmlns:p14="http://schemas.microsoft.com/office/powerpoint/2010/main" val="239452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Dựa vào các thông tin đã trình bày, nhóm đã </a:t>
            </a:r>
            <a:r>
              <a:rPr lang="vi-VN"/>
              <a:t>quyết định tập trung tìm hiểu sâu</a:t>
            </a:r>
            <a:r>
              <a:rPr lang="en-US"/>
              <a:t> </a:t>
            </a:r>
            <a:r>
              <a:rPr lang="vi-VN"/>
              <a:t>phương pháp xem xét nhiều đối tượng để giải quyết bài toán</a:t>
            </a:r>
            <a:r>
              <a:rPr lang="en-US"/>
              <a:t> p</a:t>
            </a:r>
            <a:r>
              <a:rPr lang="vi-VN"/>
              <a:t>hân</a:t>
            </a:r>
            <a:r>
              <a:rPr lang="en-US"/>
              <a:t> </a:t>
            </a:r>
            <a:r>
              <a:rPr lang="vi-VN"/>
              <a:t>tích</a:t>
            </a:r>
            <a:r>
              <a:rPr lang="en-US"/>
              <a:t> </a:t>
            </a:r>
            <a:r>
              <a:rPr lang="vi-VN"/>
              <a:t>hiệu</a:t>
            </a:r>
            <a:r>
              <a:rPr lang="en-US"/>
              <a:t> </a:t>
            </a:r>
            <a:r>
              <a:rPr lang="vi-VN"/>
              <a:t>năng</a:t>
            </a:r>
            <a:r>
              <a:rPr lang="en-US"/>
              <a:t> </a:t>
            </a:r>
            <a:r>
              <a:rPr lang="vi-VN"/>
              <a:t>quy</a:t>
            </a:r>
            <a:r>
              <a:rPr lang="en-US"/>
              <a:t> </a:t>
            </a:r>
            <a:r>
              <a:rPr lang="vi-VN"/>
              <a:t>trình</a:t>
            </a:r>
            <a:r>
              <a:rPr lang="en-US"/>
              <a:t> </a:t>
            </a:r>
            <a:r>
              <a:rPr lang="vi-VN"/>
              <a:t>từ</a:t>
            </a:r>
            <a:r>
              <a:rPr lang="en-US"/>
              <a:t> </a:t>
            </a:r>
            <a:r>
              <a:rPr lang="vi-VN"/>
              <a:t>dữ</a:t>
            </a:r>
            <a:r>
              <a:rPr lang="en-US"/>
              <a:t> </a:t>
            </a:r>
            <a:r>
              <a:rPr lang="vi-VN"/>
              <a:t>liệu.</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Thông qua một nghiên cứu nhóm đã đề cập trước đó.</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Tiếp theo em sẽ trình bày chi tiết về pp này.</a:t>
            </a:r>
          </a:p>
          <a:p>
            <a:endParaRPr lang="en-US"/>
          </a:p>
        </p:txBody>
      </p:sp>
    </p:spTree>
    <p:extLst>
      <p:ext uri="{BB962C8B-B14F-4D97-AF65-F5344CB8AC3E}">
        <p14:creationId xmlns:p14="http://schemas.microsoft.com/office/powerpoint/2010/main" val="2907277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Em xin trình bày tiếp tục về phần 2 pp xem xét nhiều đối tượng.</a:t>
            </a:r>
          </a:p>
        </p:txBody>
      </p:sp>
    </p:spTree>
    <p:extLst>
      <p:ext uri="{BB962C8B-B14F-4D97-AF65-F5344CB8AC3E}">
        <p14:creationId xmlns:p14="http://schemas.microsoft.com/office/powerpoint/2010/main" val="1217397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Trong phần này, em sẽ trình bày chi tiết hơn về pp này.</a:t>
            </a:r>
          </a:p>
        </p:txBody>
      </p:sp>
    </p:spTree>
    <p:extLst>
      <p:ext uri="{BB962C8B-B14F-4D97-AF65-F5344CB8AC3E}">
        <p14:creationId xmlns:p14="http://schemas.microsoft.com/office/powerpoint/2010/main" val="4061402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sz="4800" b="0" i="0">
                <a:solidFill>
                  <a:srgbClr val="000000"/>
                </a:solidFill>
                <a:effectLst/>
                <a:ea typeface="Arial" panose="020B0604020202020204" pitchFamily="34" charset="0"/>
              </a:rPr>
              <a:t>Hình </a:t>
            </a:r>
            <a:r>
              <a:rPr lang="en-US" sz="4800" b="0" i="0">
                <a:solidFill>
                  <a:srgbClr val="000000"/>
                </a:solidFill>
                <a:effectLst/>
                <a:ea typeface="Arial" panose="020B0604020202020204" pitchFamily="34" charset="0"/>
              </a:rPr>
              <a:t>minh họa bên dưới</a:t>
            </a:r>
            <a:r>
              <a:rPr lang="vi-VN" sz="4800" b="0" i="0">
                <a:solidFill>
                  <a:srgbClr val="000000"/>
                </a:solidFill>
                <a:effectLst/>
                <a:ea typeface="Arial" panose="020B0604020202020204" pitchFamily="34" charset="0"/>
              </a:rPr>
              <a:t> cho thấy tổng quan </a:t>
            </a:r>
            <a:r>
              <a:rPr lang="en-US" sz="4800" b="0" i="0">
                <a:solidFill>
                  <a:srgbClr val="000000"/>
                </a:solidFill>
                <a:effectLst/>
                <a:ea typeface="Arial" panose="020B0604020202020204" pitchFamily="34" charset="0"/>
              </a:rPr>
              <a:t>của </a:t>
            </a:r>
            <a:r>
              <a:rPr lang="vi-VN" sz="4800">
                <a:ea typeface="Arial" panose="020B0604020202020204" pitchFamily="34" charset="0"/>
              </a:rPr>
              <a:t>phương</a:t>
            </a:r>
            <a:r>
              <a:rPr lang="vi-VN" sz="4800" b="0" i="0">
                <a:solidFill>
                  <a:srgbClr val="000000"/>
                </a:solidFill>
                <a:effectLst/>
                <a:ea typeface="Arial" panose="020B0604020202020204" pitchFamily="34" charset="0"/>
              </a:rPr>
              <a:t> </a:t>
            </a:r>
            <a:r>
              <a:rPr lang="vi-VN" sz="4800">
                <a:ea typeface="Arial" panose="020B0604020202020204" pitchFamily="34" charset="0"/>
              </a:rPr>
              <a:t>pháp </a:t>
            </a:r>
            <a:r>
              <a:rPr lang="vi-VN" sz="4800" b="0" i="0">
                <a:solidFill>
                  <a:srgbClr val="000000"/>
                </a:solidFill>
                <a:effectLst/>
                <a:ea typeface="Arial" panose="020B0604020202020204" pitchFamily="34" charset="0"/>
              </a:rPr>
              <a:t>tiếp cận</a:t>
            </a:r>
            <a:r>
              <a:rPr lang="en-US" sz="4800" b="0" i="0">
                <a:solidFill>
                  <a:srgbClr val="000000"/>
                </a:solidFill>
                <a:effectLst/>
                <a:ea typeface="Arial" panose="020B0604020202020204" pitchFamily="34" charset="0"/>
              </a:rPr>
              <a:t> mà</a:t>
            </a:r>
            <a:r>
              <a:rPr lang="vi-VN" sz="4800" b="0" i="0">
                <a:solidFill>
                  <a:srgbClr val="000000"/>
                </a:solidFill>
                <a:effectLst/>
                <a:ea typeface="Arial" panose="020B0604020202020204" pitchFamily="34" charset="0"/>
              </a:rPr>
              <a:t> </a:t>
            </a:r>
            <a:r>
              <a:rPr lang="en-US" sz="4800" b="0" i="0">
                <a:solidFill>
                  <a:srgbClr val="000000"/>
                </a:solidFill>
                <a:effectLst/>
                <a:ea typeface="Arial" panose="020B0604020202020204" pitchFamily="34" charset="0"/>
              </a:rPr>
              <a:t>nhóm lựa chọn để giải quyết yêu cầu mà bài toán đưa ra.</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vi-VN" sz="7200"/>
              <a:t>Cách làm của phương pháp này tương tự </a:t>
            </a:r>
            <a:r>
              <a:rPr lang="en-US" sz="7200"/>
              <a:t>như pp truyền thống</a:t>
            </a:r>
            <a:r>
              <a:rPr lang="vi-VN" sz="7200"/>
              <a:t> nhưng thay vì </a:t>
            </a:r>
            <a:r>
              <a:rPr lang="en-US" sz="7200"/>
              <a:t>chỉ </a:t>
            </a:r>
            <a:r>
              <a:rPr lang="vi-VN" sz="7200"/>
              <a:t>sử dụng mô hình quy trình dạng Petri Net</a:t>
            </a:r>
            <a:r>
              <a:rPr lang="en-US" sz="7200"/>
              <a:t> </a:t>
            </a:r>
            <a:r>
              <a:rPr lang="vi-VN" sz="7200"/>
              <a:t>phương pháp sẽ sử dụng Object-Centric Petri Net. </a:t>
            </a:r>
            <a:endParaRPr lang="en-US" sz="720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7200">
                <a:ea typeface="Arial" panose="020B0604020202020204" pitchFamily="34" charset="0"/>
              </a:rPr>
              <a:t>Đầu tiên, pp</a:t>
            </a:r>
            <a:r>
              <a:rPr lang="vi-VN" sz="4800">
                <a:highlight>
                  <a:srgbClr val="FFFFFF"/>
                </a:highlight>
              </a:rPr>
              <a:t> này bắt đầu </a:t>
            </a:r>
            <a:r>
              <a:rPr lang="en-US" sz="9600" b="0" i="0">
                <a:effectLst/>
                <a:highlight>
                  <a:srgbClr val="FFFFFF"/>
                </a:highlight>
              </a:rPr>
              <a:t>khám phá </a:t>
            </a:r>
            <a:r>
              <a:rPr lang="vi-VN" sz="9600" b="0" i="0">
                <a:effectLst/>
                <a:highlight>
                  <a:srgbClr val="FFFFFF"/>
                </a:highlight>
              </a:rPr>
              <a:t>một mô hình quy trình dạng </a:t>
            </a:r>
            <a:r>
              <a:rPr lang="en-US" sz="9600" b="0" i="0">
                <a:effectLst/>
                <a:highlight>
                  <a:srgbClr val="FFFFFF"/>
                </a:highlight>
              </a:rPr>
              <a:t>Object-Centric Petri Net</a:t>
            </a:r>
            <a:r>
              <a:rPr lang="vi-VN" sz="9600" b="0" i="0">
                <a:effectLst/>
                <a:highlight>
                  <a:srgbClr val="FFFFFF"/>
                </a:highlight>
              </a:rPr>
              <a:t> </a:t>
            </a:r>
            <a:r>
              <a:rPr lang="en-US" sz="9600" b="0" i="0">
                <a:effectLst/>
                <a:highlight>
                  <a:srgbClr val="FFFFFF"/>
                </a:highlight>
              </a:rPr>
              <a:t>từ đầu vào là </a:t>
            </a:r>
            <a:r>
              <a:rPr lang="vi-VN" sz="9600" b="0" i="0">
                <a:effectLst/>
                <a:highlight>
                  <a:srgbClr val="FFFFFF"/>
                </a:highlight>
              </a:rPr>
              <a:t>dữ liệu </a:t>
            </a:r>
            <a:r>
              <a:rPr lang="en-US" sz="9600" b="0" i="0">
                <a:effectLst/>
                <a:highlight>
                  <a:srgbClr val="FFFFFF"/>
                </a:highlight>
              </a:rPr>
              <a:t>event </a:t>
            </a:r>
            <a:r>
              <a:rPr lang="vi-VN" sz="9600" b="0" i="0">
                <a:effectLst/>
                <a:highlight>
                  <a:srgbClr val="FFFFFF"/>
                </a:highlight>
              </a:rPr>
              <a:t>log</a:t>
            </a:r>
            <a:r>
              <a:rPr lang="en-US" sz="9600" b="0" i="0">
                <a:effectLst/>
                <a:highlight>
                  <a:srgbClr val="FFFFFF"/>
                </a:highlight>
              </a:rPr>
              <a:t>.</a:t>
            </a:r>
            <a:endParaRPr lang="en-US" sz="4800"/>
          </a:p>
          <a:p>
            <a:pPr marL="457200" indent="-298450">
              <a:defRPr/>
            </a:pPr>
            <a:r>
              <a:rPr lang="en-US" sz="9600" b="0" i="0">
                <a:effectLst/>
                <a:highlight>
                  <a:srgbClr val="FFFFFF"/>
                </a:highlight>
              </a:rPr>
              <a:t>Sau đó, các </a:t>
            </a:r>
            <a:r>
              <a:rPr lang="vi-VN" sz="9600" b="0" i="0">
                <a:effectLst/>
                <a:highlight>
                  <a:srgbClr val="FFFFFF"/>
                </a:highlight>
              </a:rPr>
              <a:t>sự kiện trong dữ liệu event log được phát lại </a:t>
            </a:r>
            <a:r>
              <a:rPr lang="en-US" sz="9600" b="0" i="0">
                <a:effectLst/>
                <a:highlight>
                  <a:srgbClr val="FFFFFF"/>
                </a:highlight>
              </a:rPr>
              <a:t>dựa trên mô hình quy trình này để cho ra </a:t>
            </a:r>
            <a:r>
              <a:rPr lang="en-US" sz="9600"/>
              <a:t>các kq trung gian.</a:t>
            </a:r>
            <a:endParaRPr lang="en-US" sz="9600" b="0" i="1">
              <a:effectLst/>
              <a:highlight>
                <a:srgbClr val="FFFFFF"/>
              </a:highlight>
            </a:endParaRP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9600" b="0" i="0">
                <a:effectLst/>
                <a:highlight>
                  <a:srgbClr val="FFFFFF"/>
                </a:highlight>
              </a:rPr>
              <a:t>Dựa vào đó, phương pháp sẽ </a:t>
            </a:r>
            <a:r>
              <a:rPr lang="vi-VN" sz="9600" b="0" i="0">
                <a:effectLst/>
                <a:highlight>
                  <a:srgbClr val="FFFFFF"/>
                </a:highlight>
              </a:rPr>
              <a:t>đo lường</a:t>
            </a:r>
            <a:r>
              <a:rPr lang="en-US" sz="9600" b="0" i="0">
                <a:effectLst/>
                <a:highlight>
                  <a:srgbClr val="FFFFFF"/>
                </a:highlight>
              </a:rPr>
              <a:t>, tính toán và ghi lại</a:t>
            </a:r>
            <a:r>
              <a:rPr lang="vi-VN" sz="9600" b="0" i="0">
                <a:effectLst/>
                <a:highlight>
                  <a:srgbClr val="FFFFFF"/>
                </a:highlight>
              </a:rPr>
              <a:t> các </a:t>
            </a:r>
            <a:r>
              <a:rPr lang="en-US" sz="9600" b="0" i="0">
                <a:effectLst/>
                <a:highlight>
                  <a:srgbClr val="FFFFFF"/>
                </a:highlight>
              </a:rPr>
              <a:t>thông số hiệu năng trực quan lên mô hinh quy trình này.</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9600" b="0" i="0">
                <a:effectLst/>
                <a:highlight>
                  <a:srgbClr val="FFFFFF"/>
                </a:highlight>
              </a:rPr>
              <a:t>Tiếp theo, em sẽ đi vào chi tiết h</a:t>
            </a:r>
            <a:r>
              <a:rPr lang="vi-VN" sz="9600" b="0" i="0">
                <a:effectLst/>
                <a:highlight>
                  <a:srgbClr val="FFFFFF"/>
                </a:highlight>
              </a:rPr>
              <a:t>ơ</a:t>
            </a:r>
            <a:r>
              <a:rPr lang="en-US" sz="9600" b="0" i="0">
                <a:effectLst/>
                <a:highlight>
                  <a:srgbClr val="FFFFFF"/>
                </a:highlight>
              </a:rPr>
              <a:t>n về Petri Net, để hiểu đ</a:t>
            </a:r>
            <a:r>
              <a:rPr lang="vi-VN" sz="9600" b="0" i="0">
                <a:effectLst/>
                <a:highlight>
                  <a:srgbClr val="FFFFFF"/>
                </a:highlight>
              </a:rPr>
              <a:t>ư</a:t>
            </a:r>
            <a:r>
              <a:rPr lang="en-US" sz="9600" b="0" i="0">
                <a:effectLst/>
                <a:highlight>
                  <a:srgbClr val="FFFFFF"/>
                </a:highlight>
              </a:rPr>
              <a:t>ợc cách hoạt động của nó khi mô hình hóa quy trình.</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9600" b="0" i="0">
              <a:effectLst/>
              <a:highlight>
                <a:srgbClr val="FFFFFF"/>
              </a:highlight>
            </a:endParaRP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9600" b="0" i="0">
              <a:effectLst/>
              <a:highlight>
                <a:srgbClr val="FFFFFF"/>
              </a:highlight>
            </a:endParaRP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sz="9600" b="0" i="0">
              <a:effectLst/>
              <a:highlight>
                <a:srgbClr val="FFFFFF"/>
              </a:highligh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4800" b="0" i="0">
              <a:effectLst/>
              <a:highlight>
                <a:srgbClr val="FFFFFF"/>
              </a:highlight>
            </a:endParaRPr>
          </a:p>
        </p:txBody>
      </p:sp>
    </p:spTree>
    <p:extLst>
      <p:ext uri="{BB962C8B-B14F-4D97-AF65-F5344CB8AC3E}">
        <p14:creationId xmlns:p14="http://schemas.microsoft.com/office/powerpoint/2010/main" val="558974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vi-VN"/>
              <a:t>Có thể hiểu đơn giản, Petri Net là một mạng lưới tĩnh và không thay đổi, được sử dụng để biểu diễn trạng thái và sự </a:t>
            </a:r>
            <a:r>
              <a:rPr lang="en-US"/>
              <a:t>chuyển tiếp </a:t>
            </a:r>
            <a:r>
              <a:rPr lang="vi-VN"/>
              <a:t>trong các hệ thống phức tạp. </a:t>
            </a:r>
            <a:endParaRPr lang="en-US"/>
          </a:p>
          <a:p>
            <a:pPr marL="457200" indent="-298450"/>
            <a:r>
              <a:rPr lang="vi-VN"/>
              <a:t>Về cấu trúc cơ bản, một Petri Net sẽ bao gồm các thành phần sau: </a:t>
            </a:r>
            <a:endParaRPr lang="en-US"/>
          </a:p>
          <a:p>
            <a:pPr marL="914400" lvl="1" indent="-298450"/>
            <a:r>
              <a:rPr lang="en-US"/>
              <a:t>Hình tròn là Các nút </a:t>
            </a:r>
            <a:r>
              <a:rPr lang="vi-VN"/>
              <a:t>place: đại diện cho các trạng thái hoặc các đối tượng liên quan đến quy trình. Một nút place có thể chứa các token (tokens) </a:t>
            </a:r>
            <a:endParaRPr lang="en-US"/>
          </a:p>
          <a:p>
            <a:pPr marL="914400" lvl="1" indent="-298450"/>
            <a:r>
              <a:rPr lang="en-US"/>
              <a:t>Ô vuông là </a:t>
            </a:r>
            <a:r>
              <a:rPr lang="vi-VN"/>
              <a:t>C</a:t>
            </a:r>
            <a:r>
              <a:rPr lang="en-US"/>
              <a:t>ác nút </a:t>
            </a:r>
            <a:r>
              <a:rPr lang="vi-VN"/>
              <a:t>transition: đại diện cho các sự kiện hoặc quá trình nút transition trạng thái trong quy trình. </a:t>
            </a:r>
            <a:endParaRPr lang="en-US"/>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Mũi tên là Cạnh</a:t>
            </a:r>
            <a:r>
              <a:rPr lang="vi-VN"/>
              <a:t> (arc): kết nối giữa nút place và nút transition, xác định sự chuyển động của các token. </a:t>
            </a:r>
            <a:endParaRPr lang="en-US"/>
          </a:p>
          <a:p>
            <a:pPr marL="914400" lvl="1" indent="-298450"/>
            <a:r>
              <a:rPr lang="en-US"/>
              <a:t>Và các chấm tròn là Các t</a:t>
            </a:r>
            <a:r>
              <a:rPr lang="vi-VN"/>
              <a:t>oken: đại diện cho các tài nguyên hoặc thông tin di chuyển trong quy trình. Các token có thể di chuyển từ nút place này sang nút place khác. Một Petri Net có thể chứa một hoặc nhiều token.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Về nguyên lý hoạt động, Petri Net </a:t>
            </a:r>
            <a:r>
              <a:rPr lang="vi-VN"/>
              <a:t>tuân theo các quy tắc </a:t>
            </a:r>
            <a:r>
              <a:rPr lang="en-US"/>
              <a:t>là</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t>một </a:t>
            </a:r>
            <a:r>
              <a:rPr lang="en-US"/>
              <a:t>nút transition </a:t>
            </a:r>
            <a:r>
              <a:rPr lang="vi-VN"/>
              <a:t>sẽ được kích hoạt nếu có đủ token tại mỗi </a:t>
            </a:r>
            <a:r>
              <a:rPr lang="en-US"/>
              <a:t>nút place</a:t>
            </a:r>
            <a:r>
              <a:rPr lang="vi-VN"/>
              <a:t> đầu vào. </a:t>
            </a:r>
            <a:endParaRPr lang="en-US"/>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t>khi được kích hoạt sẽ tiêu thụ token từ các </a:t>
            </a:r>
            <a:r>
              <a:rPr lang="en-US"/>
              <a:t>nút place </a:t>
            </a:r>
            <a:r>
              <a:rPr lang="vi-VN"/>
              <a:t>đầu vào và sản xuất ra token tại </a:t>
            </a:r>
            <a:r>
              <a:rPr lang="en-US"/>
              <a:t>mỗi</a:t>
            </a:r>
            <a:r>
              <a:rPr lang="vi-VN"/>
              <a:t> </a:t>
            </a:r>
            <a:r>
              <a:rPr lang="en-US"/>
              <a:t>nút place</a:t>
            </a:r>
            <a:r>
              <a:rPr lang="vi-VN"/>
              <a:t> đầu ra. </a:t>
            </a:r>
            <a:endParaRPr lang="en-US"/>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Đây là vd minh họa về cách hoạt động của token trong </a:t>
            </a:r>
            <a:r>
              <a:rPr lang="vi-VN"/>
              <a:t>một mô hình Petri Net minh họa cho quá trình hủy đơn h</a:t>
            </a:r>
            <a:r>
              <a:rPr lang="en-US"/>
              <a:t>àng.</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Sau khi thực hiện hoạt động place order, tức là nút transition này được thực thi, thì token hiện tại sẽ ở nút place p2. </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Khi đó, sẽ có 2 khả năng xảy ra, nếu không thực thi hoạt động confirm order thì token sẽ đi lên nút transition màu đen này – đây được gọi là silent transition, nó cho biết hoạt động confirm order là không bắt buộc, </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Ngoài ra còn giúp tăng khả năng biểu diễn cho mô hình petri net.</a:t>
            </a:r>
          </a:p>
        </p:txBody>
      </p:sp>
    </p:spTree>
    <p:extLst>
      <p:ext uri="{BB962C8B-B14F-4D97-AF65-F5344CB8AC3E}">
        <p14:creationId xmlns:p14="http://schemas.microsoft.com/office/powerpoint/2010/main" val="608511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Trong phần trình bày này, chúng em sẽ có 4 phần chính là: </a:t>
            </a:r>
          </a:p>
        </p:txBody>
      </p:sp>
    </p:spTree>
    <p:extLst>
      <p:ext uri="{BB962C8B-B14F-4D97-AF65-F5344CB8AC3E}">
        <p14:creationId xmlns:p14="http://schemas.microsoft.com/office/powerpoint/2010/main" val="632398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Để </a:t>
            </a:r>
            <a:r>
              <a:rPr lang="vi-VN" sz="1100">
                <a:solidFill>
                  <a:schemeClr val="accent1">
                    <a:lumMod val="75000"/>
                  </a:schemeClr>
                </a:solidFill>
              </a:rPr>
              <a:t>Tìm mô hình quy trình có xem xét</a:t>
            </a:r>
            <a:r>
              <a:rPr lang="en-US" sz="1100">
                <a:solidFill>
                  <a:schemeClr val="accent1">
                    <a:lumMod val="75000"/>
                  </a:schemeClr>
                </a:solidFill>
              </a:rPr>
              <a:t> </a:t>
            </a:r>
            <a:r>
              <a:rPr lang="vi-VN" sz="1100">
                <a:solidFill>
                  <a:schemeClr val="accent1">
                    <a:lumMod val="75000"/>
                  </a:schemeClr>
                </a:solidFill>
              </a:rPr>
              <a:t>nhiều đối tượng từ dữ liệu event log</a:t>
            </a:r>
            <a:r>
              <a:rPr lang="en-US" sz="1100">
                <a:solidFill>
                  <a:schemeClr val="accent1">
                    <a:lumMod val="75000"/>
                  </a:schemeClr>
                </a:solidFill>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Ý tưởng chính là </a:t>
            </a:r>
            <a:r>
              <a:rPr lang="vi-VN"/>
              <a:t>sử dụng các nút place</a:t>
            </a:r>
            <a:r>
              <a:rPr lang="en-US"/>
              <a:t> </a:t>
            </a:r>
            <a:r>
              <a:rPr lang="vi-VN"/>
              <a:t>và nút transition để mô tả các tương tác giữa các</a:t>
            </a:r>
            <a:r>
              <a:rPr lang="en-US"/>
              <a:t> </a:t>
            </a:r>
            <a:r>
              <a:rPr lang="vi-VN"/>
              <a:t>loại đối tượng và sự kiện trong quy trình</a:t>
            </a:r>
            <a:r>
              <a:rPr lang="en-US"/>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a:t>(</a:t>
            </a:r>
            <a:r>
              <a:rPr lang="vi-VN" i="1"/>
              <a:t>Quá</a:t>
            </a:r>
            <a:r>
              <a:rPr lang="en-US" i="1"/>
              <a:t> trình này </a:t>
            </a:r>
            <a:r>
              <a:rPr lang="vi-VN" i="1"/>
              <a:t>bao gồm xác định và phân tách các loại đối tượng, áp dụng kỹ thuật khai thác quy trình để tạo mô hình Petri Net cho từng loại, sau đó tích hợp các mô hình này thành một mô hình tổng thể (Object-Centric Petri Net), gán đối tượng cho các nút place, xác định các cung thay đổi và hoàn tất mô hình.</a:t>
            </a:r>
            <a:r>
              <a:rPr lang="en-US" i="1"/>
              <a:t>)</a:t>
            </a:r>
          </a:p>
          <a:p>
            <a:r>
              <a:rPr lang="en-US"/>
              <a:t>Kết quả thu được là một mô hình quy trình như hình bên phải đây.</a:t>
            </a:r>
            <a:endParaRPr lang="vi-VN"/>
          </a:p>
          <a:p>
            <a:pPr marL="158750" indent="0">
              <a:buNone/>
            </a:pPr>
            <a:endParaRPr lang="vi-VN"/>
          </a:p>
        </p:txBody>
      </p:sp>
    </p:spTree>
    <p:extLst>
      <p:ext uri="{BB962C8B-B14F-4D97-AF65-F5344CB8AC3E}">
        <p14:creationId xmlns:p14="http://schemas.microsoft.com/office/powerpoint/2010/main" val="240602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301752" algn="l" rtl="0">
              <a:spcBef>
                <a:spcPts val="0"/>
              </a:spcBef>
              <a:spcAft>
                <a:spcPts val="0"/>
              </a:spcAft>
              <a:buClr>
                <a:srgbClr val="000000"/>
              </a:buClr>
              <a:buSzPts val="1100"/>
              <a:buFont typeface="Arial" panose="020B0604020202020204" pitchFamily="34" charset="0"/>
              <a:buChar char="●"/>
            </a:pPr>
            <a:r>
              <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Bước tiếp theo chính là </a:t>
            </a:r>
            <a:r>
              <a:rPr lang="en-US" sz="1800">
                <a:solidFill>
                  <a:schemeClr val="accent1">
                    <a:lumMod val="75000"/>
                  </a:schemeClr>
                </a:solidFill>
              </a:rPr>
              <a:t>Tính các kết quả trung gian liên quan đến chỉ số hiệu năng  từ mô hình quy trình và dữ liệu event log.</a:t>
            </a:r>
            <a:endPar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457200" marR="0" indent="-301752" algn="l" rtl="0">
              <a:spcBef>
                <a:spcPts val="0"/>
              </a:spcBef>
              <a:spcAft>
                <a:spcPts val="0"/>
              </a:spcAft>
              <a:buClr>
                <a:srgbClr val="000000"/>
              </a:buClr>
              <a:buSzPts val="1100"/>
              <a:buFont typeface="Arial" panose="020B0604020202020204" pitchFamily="34" charset="0"/>
              <a:buChar char="●"/>
            </a:pPr>
            <a:r>
              <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Bước này có hiểu là việc</a:t>
            </a:r>
            <a:r>
              <a:rPr lang="vi-VN"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 ánh xạ các sự kiện từ dữ liệu </a:t>
            </a:r>
            <a:r>
              <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event log</a:t>
            </a:r>
            <a:r>
              <a:rPr lang="vi-VN"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 sang mô hình quy trình</a:t>
            </a:r>
            <a:r>
              <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 tim được ở bước trước đó.</a:t>
            </a:r>
            <a:endParaRPr lang="en-US" sz="1800">
              <a:effectLst/>
            </a:endParaRPr>
          </a:p>
          <a:p>
            <a:pPr algn="just"/>
            <a:r>
              <a:rPr lang="vi-VN"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Kết quả của quá trình này sẽ là </a:t>
            </a:r>
            <a:endPar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lvl="1" algn="just"/>
            <a:r>
              <a:rPr lang="en-US" sz="3200"/>
              <a:t>T</a:t>
            </a:r>
            <a:r>
              <a:rPr lang="vi-VN" sz="3200"/>
              <a:t>ập hợp </a:t>
            </a:r>
            <a:r>
              <a:rPr lang="en-US" sz="3200"/>
              <a:t>các event occurrences </a:t>
            </a:r>
            <a:r>
              <a:rPr lang="vi-VN" sz="3200"/>
              <a:t>chú thích cho mỗi </a:t>
            </a:r>
            <a:r>
              <a:rPr lang="en-US" sz="3200"/>
              <a:t>nút transition trong mô hình quy trình.</a:t>
            </a:r>
          </a:p>
          <a:p>
            <a:pPr lvl="1" algn="just"/>
            <a:r>
              <a:rPr lang="en-US" sz="3200"/>
              <a:t>T</a:t>
            </a:r>
            <a:r>
              <a:rPr lang="vi-VN" sz="3200"/>
              <a:t>ập hợp</a:t>
            </a:r>
            <a:r>
              <a:rPr lang="en-US" sz="3200"/>
              <a:t> các </a:t>
            </a:r>
            <a:r>
              <a:rPr lang="vi-VN" sz="3200"/>
              <a:t>token visit</a:t>
            </a:r>
            <a:r>
              <a:rPr lang="en-US" sz="3200"/>
              <a:t>s</a:t>
            </a:r>
            <a:r>
              <a:rPr lang="vi-VN" sz="3200"/>
              <a:t> </a:t>
            </a:r>
            <a:r>
              <a:rPr lang="en-US" sz="3200"/>
              <a:t>chú thích </a:t>
            </a:r>
            <a:r>
              <a:rPr lang="vi-VN" sz="3200"/>
              <a:t>cho mỗi</a:t>
            </a:r>
            <a:r>
              <a:rPr lang="en-US" sz="3200"/>
              <a:t> nút place</a:t>
            </a:r>
            <a:r>
              <a:rPr lang="vi-VN" sz="3200"/>
              <a:t> trong mô hình</a:t>
            </a:r>
            <a:r>
              <a:rPr lang="en-US" sz="3200"/>
              <a:t> quy trình.</a:t>
            </a:r>
          </a:p>
          <a:p>
            <a:pPr lvl="1" algn="just"/>
            <a:endParaRPr lang="en-US" sz="3200"/>
          </a:p>
          <a:p>
            <a:r>
              <a:rPr lang="en-US" sz="3200"/>
              <a:t>Đầu tiên, có thể hiểu </a:t>
            </a:r>
            <a:r>
              <a:rPr lang="vi-VN" sz="3200"/>
              <a:t>event occurent là 1 cặp bao gồm </a:t>
            </a:r>
            <a:r>
              <a:rPr lang="en-US" sz="3200"/>
              <a:t>nút transition</a:t>
            </a:r>
            <a:r>
              <a:rPr lang="vi-VN" sz="3200"/>
              <a:t> và </a:t>
            </a:r>
            <a:r>
              <a:rPr lang="en-US" sz="3200"/>
              <a:t>sự kiện</a:t>
            </a:r>
            <a:endParaRPr lang="vi-VN" sz="3200"/>
          </a:p>
          <a:p>
            <a:r>
              <a:rPr lang="vi-VN" sz="3200"/>
              <a:t>Như ví dụ trên hình ta có thể thấy, khi cho 1 token di chuyển từ </a:t>
            </a:r>
            <a:r>
              <a:rPr lang="en-US" sz="3200"/>
              <a:t>nút place </a:t>
            </a:r>
            <a:r>
              <a:rPr lang="vi-VN" sz="3200"/>
              <a:t>p1 </a:t>
            </a:r>
            <a:r>
              <a:rPr lang="en-US" sz="3200"/>
              <a:t>qua </a:t>
            </a:r>
            <a:r>
              <a:rPr lang="vi-VN" sz="3200"/>
              <a:t>nút transition</a:t>
            </a:r>
            <a:r>
              <a:rPr lang="en-US" sz="3200"/>
              <a:t> t1</a:t>
            </a:r>
            <a:r>
              <a:rPr lang="vi-VN" sz="3200"/>
              <a:t> sang </a:t>
            </a:r>
            <a:r>
              <a:rPr lang="en-US" sz="3200"/>
              <a:t>nút place </a:t>
            </a:r>
            <a:r>
              <a:rPr lang="vi-VN" sz="3200"/>
              <a:t>p3 </a:t>
            </a:r>
            <a:endParaRPr lang="en-US" sz="3200"/>
          </a:p>
          <a:p>
            <a:r>
              <a:rPr lang="vi-VN" sz="3200"/>
              <a:t>-&gt; cần phải đi qua một sự kiện đó chính là preapare Test (</a:t>
            </a:r>
            <a:r>
              <a:rPr lang="en-US" sz="3200"/>
              <a:t>mã định danh </a:t>
            </a:r>
            <a:r>
              <a:rPr lang="vi-VN" sz="3200"/>
              <a:t>là e1)</a:t>
            </a:r>
          </a:p>
          <a:p>
            <a:r>
              <a:rPr lang="vi-VN" sz="3200"/>
              <a:t>-&gt; Kết hợp nút transition t1</a:t>
            </a:r>
            <a:r>
              <a:rPr lang="en-US" sz="3200"/>
              <a:t>  cùng với </a:t>
            </a:r>
            <a:r>
              <a:rPr lang="vi-VN" sz="3200"/>
              <a:t>sự kiện (e1) </a:t>
            </a:r>
            <a:r>
              <a:rPr lang="en-US" sz="3200"/>
              <a:t>sẽ thu được 1 </a:t>
            </a:r>
            <a:r>
              <a:rPr lang="vi-VN" sz="3200"/>
              <a:t>event occurrence</a:t>
            </a:r>
            <a:r>
              <a:rPr lang="en-US" sz="3200"/>
              <a:t>. Là </a:t>
            </a:r>
            <a:r>
              <a:rPr lang="vi-VN" sz="3200"/>
              <a:t>t1,e1</a:t>
            </a:r>
            <a:endParaRPr lang="en-US" sz="320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320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3200"/>
              <a:t>Tiếp theo là token visit </a:t>
            </a:r>
            <a:r>
              <a:rPr lang="vi-VN" sz="3200"/>
              <a:t>sẽ bao gồm 2 thành phần</a:t>
            </a:r>
            <a:r>
              <a:rPr lang="en-US" sz="3200"/>
              <a:t> chính</a:t>
            </a:r>
            <a:r>
              <a:rPr lang="vi-VN" sz="3200"/>
              <a:t> là </a:t>
            </a:r>
            <a:r>
              <a:rPr lang="en-US" sz="3200"/>
              <a:t>nút place</a:t>
            </a:r>
            <a:r>
              <a:rPr lang="vi-VN" sz="3200"/>
              <a:t> và </a:t>
            </a:r>
            <a:r>
              <a:rPr lang="en-US" sz="3200"/>
              <a:t>đối tượng liên quan.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sz="3200"/>
              <a:t>ghi lại là thời </a:t>
            </a:r>
            <a:r>
              <a:rPr lang="en-US" sz="3200"/>
              <a:t>gian khi</a:t>
            </a:r>
            <a:r>
              <a:rPr lang="vi-VN" sz="3200"/>
              <a:t> token được tạo ra</a:t>
            </a:r>
            <a:r>
              <a:rPr lang="en-US" sz="3200"/>
              <a:t> và khi</a:t>
            </a:r>
            <a:r>
              <a:rPr lang="vi-VN" sz="3200"/>
              <a:t> được sử dụng xong.</a:t>
            </a:r>
            <a:endParaRPr lang="en-US" sz="3200"/>
          </a:p>
          <a:p>
            <a:r>
              <a:rPr lang="en-US" sz="3200"/>
              <a:t>Như ví dụ này có thể thấy là khi có một token được tạo ra tại nút place p1 thì nút transition t1 là prepare test có liên quan đến đối tượng T1 sẽ được kích hoạt và thực thi ngay lập tức.</a:t>
            </a:r>
          </a:p>
          <a:p>
            <a:r>
              <a:rPr lang="en-US" sz="3200"/>
              <a:t>Và thu được một token visit p1 t1, 0, 0.</a:t>
            </a:r>
          </a:p>
          <a:p>
            <a:endParaRPr lang="en-US" sz="3200"/>
          </a:p>
        </p:txBody>
      </p:sp>
    </p:spTree>
    <p:extLst>
      <p:ext uri="{BB962C8B-B14F-4D97-AF65-F5344CB8AC3E}">
        <p14:creationId xmlns:p14="http://schemas.microsoft.com/office/powerpoint/2010/main" val="1135471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t>Đây là hình minh họa cho 7 độ đo theo thời gian </a:t>
            </a:r>
            <a:r>
              <a:rPr lang="en-US" sz="1800"/>
              <a:t>trong đó có 3 độ đo theo pp truyền thống và điểm mới của pp xem xét nhiều đối tượng là 4 độ đo còn lại.</a:t>
            </a:r>
            <a:endParaRPr lang="en-US" sz="1800" b="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t>VD minh họa tại hoạt động Conduct test của quy trình Xét nghiệm máu chúng em sử dụng.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t>Sau bước tính các kq trung gian thì sẽ thu được các tv1, 2, 3 và 1 eo.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t>Dựa vào mô hình quy trình và các kq trung gian này sẽ tính ra được các chỉ số hiệu năng về thời gian tương ứng.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t>Từ đó sẽ biểu diễn lại trên mô hình quy trình.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t>Tiếp theo là phần 3. Thực nghiệm do bạn Phương trình bày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b="0"/>
          </a:p>
        </p:txBody>
      </p:sp>
    </p:spTree>
    <p:extLst>
      <p:ext uri="{BB962C8B-B14F-4D97-AF65-F5344CB8AC3E}">
        <p14:creationId xmlns:p14="http://schemas.microsoft.com/office/powerpoint/2010/main" val="1106363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Tiếp theo Phương sẽ trình bày về phần 3. Thực nghiệm</a:t>
            </a:r>
          </a:p>
        </p:txBody>
      </p:sp>
    </p:spTree>
    <p:extLst>
      <p:ext uri="{BB962C8B-B14F-4D97-AF65-F5344CB8AC3E}">
        <p14:creationId xmlns:p14="http://schemas.microsoft.com/office/powerpoint/2010/main" val="2971806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a:t>Tiếp theo, em sẽ trình bày về phần 3 thực nghiệm - nội dung phần này sẽ nói về các thí nghiệm mà chúng em đã thực hiện trong khóa luận.</a:t>
            </a:r>
          </a:p>
        </p:txBody>
      </p:sp>
    </p:spTree>
    <p:extLst>
      <p:ext uri="{BB962C8B-B14F-4D97-AF65-F5344CB8AC3E}">
        <p14:creationId xmlns:p14="http://schemas.microsoft.com/office/powerpoint/2010/main" val="2792700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Để thực hiện các thí nghiệm trong khóa luận, chúng em đã sử dụng bộ dữ liệu được cung cấp bởi Hội thảo Quốc tế về </a:t>
            </a:r>
            <a:r>
              <a:rPr lang="vi-VN" err="1"/>
              <a:t>Business</a:t>
            </a:r>
            <a:r>
              <a:rPr lang="vi-VN"/>
              <a:t> </a:t>
            </a:r>
            <a:r>
              <a:rPr lang="vi-VN" err="1"/>
              <a:t>Process</a:t>
            </a:r>
            <a:r>
              <a:rPr lang="vi-VN"/>
              <a:t> </a:t>
            </a:r>
            <a:r>
              <a:rPr lang="vi-VN" err="1"/>
              <a:t>Intelligence</a:t>
            </a:r>
            <a:r>
              <a:rPr lang="vi-VN"/>
              <a:t> (BPI) lần thứ 13, diễn ra vào năm 2017. Nội dung của Bộ dữ liệu trên là thông tin về quy trình đăng ký khoản vay của một viện tài chính tại Hà Lan. </a:t>
            </a:r>
          </a:p>
          <a:p>
            <a:r>
              <a:rPr lang="vi-VN"/>
              <a:t>Quy trình sẽ bao gồm hai loại đối tượng chính: đơn đăng ký (</a:t>
            </a:r>
            <a:r>
              <a:rPr lang="vi-VN" err="1"/>
              <a:t>application</a:t>
            </a:r>
            <a:r>
              <a:rPr lang="vi-VN"/>
              <a:t>) và đề xuất (</a:t>
            </a:r>
            <a:r>
              <a:rPr lang="vi-VN" err="1"/>
              <a:t>offer</a:t>
            </a:r>
            <a:r>
              <a:rPr lang="vi-VN"/>
              <a:t>). Một đơn đăng ký có thể bao gồm một hoặc nhiều đề xuất kèm theo</a:t>
            </a:r>
          </a:p>
          <a:p>
            <a:r>
              <a:rPr lang="vi-VN"/>
              <a:t>Quy trình sẽ bắt đầu khi khách hàng tạo ra một đơn đăng ký, có thể thực hiện bằng cách trực tiếp đến ngân hàng hoặc sử dụng thông qua hệ thống trực tuyến.</a:t>
            </a:r>
          </a:p>
          <a:p>
            <a:r>
              <a:rPr lang="vi-VN"/>
              <a:t>Sau khi hoàn thiện và xác minh hồ sơ, đề xuất khoản vay cho khách hàng sẽ được gửi và có thể xác nhận thông qua cuộc gọi, </a:t>
            </a:r>
            <a:r>
              <a:rPr lang="vi-VN" err="1"/>
              <a:t>email</a:t>
            </a:r>
            <a:r>
              <a:rPr lang="vi-VN"/>
              <a:t>. Một đề xuất có thể được chấp nhận hoặc hủy bỏ.</a:t>
            </a:r>
          </a:p>
          <a:p>
            <a:r>
              <a:rPr lang="vi-VN"/>
              <a:t>Đó là thông tin chung về bộ dữ liệu. </a:t>
            </a:r>
            <a:endParaRPr lang="en-US"/>
          </a:p>
        </p:txBody>
      </p:sp>
    </p:spTree>
    <p:extLst>
      <p:ext uri="{BB962C8B-B14F-4D97-AF65-F5344CB8AC3E}">
        <p14:creationId xmlns:p14="http://schemas.microsoft.com/office/powerpoint/2010/main" val="4277286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Tuy nhiên, để áp dụng </a:t>
            </a:r>
            <a:r>
              <a:rPr lang="en-US" err="1"/>
              <a:t>vào</a:t>
            </a:r>
            <a:r>
              <a:rPr lang="en-US"/>
              <a:t> </a:t>
            </a:r>
            <a:r>
              <a:rPr lang="en-US" err="1"/>
              <a:t>thí</a:t>
            </a:r>
            <a:r>
              <a:rPr lang="en-US"/>
              <a:t> </a:t>
            </a:r>
            <a:r>
              <a:rPr lang="en-US" err="1"/>
              <a:t>nghiệm</a:t>
            </a:r>
            <a:r>
              <a:rPr lang="en-US"/>
              <a:t> </a:t>
            </a:r>
            <a:r>
              <a:rPr lang="vi-VN"/>
              <a:t>thì tác giả của bài báo gốc không sử dụng toàn bộ mà tiến hành rút trích một phần dữ liệu gốc. </a:t>
            </a:r>
            <a:endParaRPr lang="en-US"/>
          </a:p>
          <a:p>
            <a:r>
              <a:rPr lang="vi-VN"/>
              <a:t>Nhóm tác giả đã tập trung vào việc phân tích các đơn đăng kí có đề xuất vay bị hủy là chính. Bên cạnh đó thì nhóm tác giả cũng tiến hành lọc ra 10 hành vi thường xuyên nhất liên quan đến các đơn đăng kí có đề xuất vay bị hủy. Ngoài ra, các hoạt động thừa thãi (ví dụ như trạng thái “</a:t>
            </a:r>
            <a:r>
              <a:rPr lang="vi-VN" err="1"/>
              <a:t>Completed</a:t>
            </a:r>
            <a:r>
              <a:rPr lang="vi-VN"/>
              <a:t>” sau khi hoàn thành đơn vay). Sau khi thực hiện quá trình rút trích dữ liệu từ bộ dữ liệu gốc, bộ dữ liệu mới sẽ có tổng cộng 20,478 sự kiện. Trong đó có 1,682 đơn đăng ký và 3,573 đề xuất.</a:t>
            </a:r>
          </a:p>
          <a:p>
            <a:endParaRPr lang="en-US"/>
          </a:p>
        </p:txBody>
      </p:sp>
    </p:spTree>
    <p:extLst>
      <p:ext uri="{BB962C8B-B14F-4D97-AF65-F5344CB8AC3E}">
        <p14:creationId xmlns:p14="http://schemas.microsoft.com/office/powerpoint/2010/main" val="225478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Ở thí nghiệm đầu tiên, chúng em sẽ sử dụng phương pháp xem xét nhiều đối tượng để tiến hành thử nghiệm trên tập dữ liệu ‘’BPI 2017”. Sau đó chúng em sẽ sử dụng kết quả có được để so sánh với kết quả trong bài báo gốc.</a:t>
            </a:r>
            <a:endParaRPr lang="en-US"/>
          </a:p>
        </p:txBody>
      </p:sp>
    </p:spTree>
    <p:extLst>
      <p:ext uri="{BB962C8B-B14F-4D97-AF65-F5344CB8AC3E}">
        <p14:creationId xmlns:p14="http://schemas.microsoft.com/office/powerpoint/2010/main" val="1960220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Đầu tiên kết quả phân tích hiệu năng ở bài báo gốc, ta có thể thấy với </a:t>
            </a:r>
            <a:r>
              <a:rPr lang="vi-VN" err="1"/>
              <a:t>pp</a:t>
            </a:r>
            <a:r>
              <a:rPr lang="vi-VN"/>
              <a:t> truyền thống (hình bên trái) -&gt; có sự lặp lại ở cả 2 hoạt động </a:t>
            </a:r>
            <a:r>
              <a:rPr lang="vi-VN" err="1"/>
              <a:t>Send</a:t>
            </a:r>
            <a:r>
              <a:rPr lang="vi-VN"/>
              <a:t> và </a:t>
            </a:r>
            <a:r>
              <a:rPr lang="vi-VN" err="1"/>
              <a:t>Cancel</a:t>
            </a:r>
            <a:r>
              <a:rPr lang="vi-VN"/>
              <a:t> </a:t>
            </a:r>
            <a:r>
              <a:rPr lang="vi-VN" err="1"/>
              <a:t>Application</a:t>
            </a:r>
            <a:r>
              <a:rPr lang="vi-VN"/>
              <a:t> tuy nhiên. </a:t>
            </a:r>
            <a:endParaRPr lang="en-US"/>
          </a:p>
          <a:p>
            <a:r>
              <a:rPr lang="vi-VN"/>
              <a:t>Tuy nhiên, thực tế là hoạt động này không hề lặp lại. Đa số mỗi một đề xuất đều được thực hiện hoạt động </a:t>
            </a:r>
            <a:r>
              <a:rPr lang="vi-VN" err="1"/>
              <a:t>Send</a:t>
            </a:r>
            <a:r>
              <a:rPr lang="vi-VN"/>
              <a:t> một lần, điều này được thể hiện chính xác trong với </a:t>
            </a:r>
            <a:r>
              <a:rPr lang="vi-VN" err="1"/>
              <a:t>pp</a:t>
            </a:r>
            <a:r>
              <a:rPr lang="vi-VN"/>
              <a:t> xem xét nhiều đối tượng (hình bên phải).</a:t>
            </a:r>
          </a:p>
          <a:p>
            <a:endParaRPr lang="en-US"/>
          </a:p>
        </p:txBody>
      </p:sp>
    </p:spTree>
    <p:extLst>
      <p:ext uri="{BB962C8B-B14F-4D97-AF65-F5344CB8AC3E}">
        <p14:creationId xmlns:p14="http://schemas.microsoft.com/office/powerpoint/2010/main" val="411638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Ngoài kết quả phân tích hiệu năng ở bài báo gốc, chúng em có kết quả phân tích theo </a:t>
            </a:r>
            <a:r>
              <a:rPr lang="vi-VN" err="1"/>
              <a:t>pp</a:t>
            </a:r>
            <a:r>
              <a:rPr lang="vi-VN"/>
              <a:t> xem xét nhiều đối tượng dựa trên phiên bản cài đặt mã nguồn mới nhất của nhóm tác giả (được cập nhập sau khi bài báo được công bố) và kết quả theo cài đặt của khóa luận. </a:t>
            </a:r>
            <a:endParaRPr lang="en-US"/>
          </a:p>
          <a:p>
            <a:r>
              <a:rPr lang="vi-VN"/>
              <a:t>Với kết quả ở cả 2 phiên bản cài đặt thì đều thể hiện đúng rằng cả 2 hoạt động </a:t>
            </a:r>
            <a:r>
              <a:rPr lang="vi-VN" err="1"/>
              <a:t>Send</a:t>
            </a:r>
            <a:r>
              <a:rPr lang="vi-VN"/>
              <a:t> và </a:t>
            </a:r>
            <a:r>
              <a:rPr lang="vi-VN" err="1"/>
              <a:t>CancelApp</a:t>
            </a:r>
            <a:r>
              <a:rPr lang="vi-VN"/>
              <a:t> không hề lặp lại.</a:t>
            </a:r>
          </a:p>
          <a:p>
            <a:endParaRPr lang="en-US"/>
          </a:p>
        </p:txBody>
      </p:sp>
    </p:spTree>
    <p:extLst>
      <p:ext uri="{BB962C8B-B14F-4D97-AF65-F5344CB8AC3E}">
        <p14:creationId xmlns:p14="http://schemas.microsoft.com/office/powerpoint/2010/main" val="1671535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buFont typeface="Nunito Light"/>
              <a:buChar char="●"/>
            </a:pPr>
            <a:r>
              <a:rPr lang="en-US"/>
              <a:t>Đầu tiên em xin trình bày về phần 1. Giới thiệu đề tài,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Và để tiện cho việc so sánh về các chỉ số hiệu năng, chúng em đã tổng hợp lại dưới dạng bảng cho 2 hoạt động </a:t>
            </a:r>
            <a:r>
              <a:rPr lang="vi-VN" err="1"/>
              <a:t>Send</a:t>
            </a:r>
            <a:r>
              <a:rPr lang="vi-VN"/>
              <a:t> và </a:t>
            </a:r>
            <a:r>
              <a:rPr lang="vi-VN" err="1"/>
              <a:t>CancelApp</a:t>
            </a:r>
            <a:r>
              <a:rPr lang="vi-VN"/>
              <a:t>. Qua các kết quả có thể nhận thấy rằng kết quả phân tích hiệu năng dựa trên phiên bản mã nguồn mới nhất của tác giả bài báo (được cập nhật sau khi bài báo được công bố) có một số khác biệt và không hoàn toàn tương đồng với các kết quả phân tích hiệu năng được công bố trong bài báo). </a:t>
            </a:r>
            <a:endParaRPr lang="en-US"/>
          </a:p>
          <a:p>
            <a:r>
              <a:rPr lang="vi-VN"/>
              <a:t>Chúng em cho rằng kết quả ở phiên bản mã nguồn mới nhất của tác giả sẽ chính xác hơn so với các kết quả đã được công bố trong bài báo. </a:t>
            </a:r>
            <a:r>
              <a:rPr lang="en-US"/>
              <a:t>Đ</a:t>
            </a:r>
            <a:r>
              <a:rPr lang="vi-VN"/>
              <a:t>ầu tiên, </a:t>
            </a:r>
            <a:r>
              <a:rPr lang="en-US"/>
              <a:t>p</a:t>
            </a:r>
            <a:r>
              <a:rPr lang="vi-VN"/>
              <a:t>hiên bản mã nguồn mới nhất của tác giả bài báo đã được cập nhật, sửa đổi và bổ sung từ phiên bản mã nguồn cũ được sử dụng cho các kết quả đã công bố trong bài báo, điều này đảm bảo rằng các lỗi và thiếu sót trong phiên bản trước đã được khắc phục.</a:t>
            </a:r>
            <a:endParaRPr lang="en-US"/>
          </a:p>
          <a:p>
            <a:r>
              <a:rPr lang="vi-VN"/>
              <a:t>Ngoài ra, trong kết quả phân tích hiệu năng về thời gian gộp trung bình của các đơn đăng ký tại hoạt động </a:t>
            </a:r>
            <a:r>
              <a:rPr lang="vi-VN" err="1"/>
              <a:t>CancelApplication</a:t>
            </a:r>
            <a:r>
              <a:rPr lang="vi-VN"/>
              <a:t>, ở bài báo là khoảng 4 ngày 11 giờ, trong khi phiên bản mã nguồn mới nhất là bằng 0. Tuy nhiên, như chúng em đã đề cập về dữ liệu, mỗi quy trình chỉ thực hiện với một đơn đăng ký duy nhất và có thể kèm theo một hoặc nhiều đề xuất khác nhau. Do đó, với việc mỗi quy trình chỉ có một đối tượng đơn đăng ký, thời gian gộp cho đối tượng này sẽ luôn bằng 0 trong mọi trường hợp. Kết quả mà nhóm tác giả công bố trong bài báo về thời gian gộp trung bình cho đối tượng đơn đăng ký lớn hơn 0là không chính xác vì không phù hợp với lý thuyết.</a:t>
            </a:r>
            <a:endParaRPr lang="en-US"/>
          </a:p>
          <a:p>
            <a:r>
              <a:rPr lang="vi-VN"/>
              <a:t>Vì vậy, chúng em sẽ tiến hành so sánh các kết quả dựa trên phiên bản mã nguồn mới nhất của tác giả bài báo với kết quả cài đặt của khóa luận để đảm bảo tính chính xác của các kết quả này.</a:t>
            </a:r>
          </a:p>
          <a:p>
            <a:endParaRPr lang="vi-VN"/>
          </a:p>
          <a:p>
            <a:endParaRPr lang="vi-VN"/>
          </a:p>
          <a:p>
            <a:endParaRPr lang="en-US"/>
          </a:p>
        </p:txBody>
      </p:sp>
    </p:spTree>
    <p:extLst>
      <p:ext uri="{BB962C8B-B14F-4D97-AF65-F5344CB8AC3E}">
        <p14:creationId xmlns:p14="http://schemas.microsoft.com/office/powerpoint/2010/main" val="234671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Tương tự thì chúng em đã tổng hợp lại các chỉ số hiệu năng dưới dạng bảng cho 2 hoạt động </a:t>
            </a:r>
            <a:r>
              <a:rPr lang="vi-VN" err="1"/>
              <a:t>Send</a:t>
            </a:r>
            <a:r>
              <a:rPr lang="vi-VN"/>
              <a:t> và </a:t>
            </a:r>
            <a:r>
              <a:rPr lang="vi-VN" err="1"/>
              <a:t>CancelApp</a:t>
            </a:r>
            <a:r>
              <a:rPr lang="vi-VN"/>
              <a:t>. </a:t>
            </a:r>
          </a:p>
          <a:p>
            <a:r>
              <a:rPr lang="vi-VN"/>
              <a:t>Ta có thể thấy </a:t>
            </a:r>
            <a:r>
              <a:rPr lang="vi-VN" err="1"/>
              <a:t>ko</a:t>
            </a:r>
            <a:r>
              <a:rPr lang="vi-VN"/>
              <a:t> có sự khác biệt các chỉ số hiệu năng cho hoạt động </a:t>
            </a:r>
            <a:r>
              <a:rPr lang="vi-VN" err="1"/>
              <a:t>Send</a:t>
            </a:r>
            <a:r>
              <a:rPr lang="vi-VN"/>
              <a:t> </a:t>
            </a:r>
            <a:endParaRPr lang="en-US"/>
          </a:p>
          <a:p>
            <a:r>
              <a:rPr lang="en-US"/>
              <a:t>T</a:t>
            </a:r>
            <a:r>
              <a:rPr lang="vi-VN"/>
              <a:t>uy nhiên ở hoạt động </a:t>
            </a:r>
            <a:r>
              <a:rPr lang="vi-VN" err="1"/>
              <a:t>CancelApp</a:t>
            </a:r>
            <a:r>
              <a:rPr lang="vi-VN"/>
              <a:t>, thời gian lưu trú trung bình cho hoạt động này sẽ là khoảng 31 ngày 22 giờ theo phiên bản mã nguồn mới nhất</a:t>
            </a:r>
            <a:r>
              <a:rPr lang="en-US"/>
              <a:t>, </a:t>
            </a:r>
            <a:r>
              <a:rPr lang="vi-VN"/>
              <a:t>với cài đặt của khóa luận này thì thời gian lưu trú trung bình chỉ rơi vào khoảng 27 ngày 11 giờ.  </a:t>
            </a:r>
            <a:endParaRPr lang="en-US"/>
          </a:p>
          <a:p>
            <a:r>
              <a:rPr lang="vi-VN"/>
              <a:t>Về sự khác biệt này, chúng em đã tìm hiểu và nhận ra rằng trong phần cài đặt ở phiên bản mã nguồn mới nhất của tác giả, tác giả đã có sự nhầm lẫn khi sử dụng sự ghé thăm của </a:t>
            </a:r>
            <a:r>
              <a:rPr lang="vi-VN" err="1"/>
              <a:t>token</a:t>
            </a:r>
            <a:r>
              <a:rPr lang="vi-VN"/>
              <a:t> sớm nhất để tính toán cho độ đo này. Theo lý thuyết, để tính độ đo hiệu năng này phải sử dụng sự ghé thăm của </a:t>
            </a:r>
            <a:r>
              <a:rPr lang="vi-VN" err="1"/>
              <a:t>token</a:t>
            </a:r>
            <a:r>
              <a:rPr lang="vi-VN"/>
              <a:t> muộn nhất.</a:t>
            </a:r>
            <a:endParaRPr lang="en-US"/>
          </a:p>
          <a:p>
            <a:r>
              <a:rPr lang="vi-VN"/>
              <a:t>Về sự khác biệt ở các chỉ số thời gian trễ, chúng em nhận thấy khi tính toán thời gian trễ cho</a:t>
            </a:r>
            <a:r>
              <a:rPr lang="en-US"/>
              <a:t> </a:t>
            </a:r>
            <a:r>
              <a:rPr lang="en-US" err="1"/>
              <a:t>mỗi</a:t>
            </a:r>
            <a:r>
              <a:rPr lang="vi-VN"/>
              <a:t> loại đối tượng </a:t>
            </a:r>
            <a:r>
              <a:rPr lang="vi-VN" err="1"/>
              <a:t>ot</a:t>
            </a:r>
            <a:r>
              <a:rPr lang="vi-VN"/>
              <a:t>, chúng em đã thiết lập mặc định rằng nếu kết quả tính toán nhỏ hơn 0 thì giá trị này sẽ được đặt lại thành 0. Tuy nhiên, trong phiên bản mã nguồn mới nhất của tác giả bài báo, trường hợp này được xử lý bằng cách không tồn tại thời gian trễ cho loại đối tượng </a:t>
            </a:r>
            <a:r>
              <a:rPr lang="vi-VN" err="1"/>
              <a:t>ot</a:t>
            </a:r>
            <a:r>
              <a:rPr lang="vi-VN"/>
              <a:t>, điều này đã dẫn đến sự sai lệch khi tính giá trị trung bình cho thời gian trễ.</a:t>
            </a:r>
          </a:p>
          <a:p>
            <a:endParaRPr lang="vi-VN"/>
          </a:p>
          <a:p>
            <a:r>
              <a:rPr lang="vi-VN"/>
              <a:t>Ngoài ra, kết quả từ phiên bản mã nguồn mới nhất của tác giả cho thấy thời gian gộp trung bình cho các đơn đăng ký lớn hơn thời gian đồng bộ hóa trung bình là sai. Điều này trái ngược với lý thuyết của tác giả về thời gian đồng bộ </a:t>
            </a:r>
            <a:r>
              <a:rPr lang="vi-VN" err="1"/>
              <a:t>hóa.rong</a:t>
            </a:r>
            <a:r>
              <a:rPr lang="vi-VN"/>
              <a:t> quá trình nghiên cứu và cài đặt cho khóa luận, chúng em đã sửa đổi, cải thiện những sai sót và nhầm lẫn này để đảm bảo tính chính xác và thống nhất cho các kết quả.</a:t>
            </a:r>
          </a:p>
          <a:p>
            <a:endParaRPr lang="en-US"/>
          </a:p>
        </p:txBody>
      </p:sp>
    </p:spTree>
    <p:extLst>
      <p:ext uri="{BB962C8B-B14F-4D97-AF65-F5344CB8AC3E}">
        <p14:creationId xmlns:p14="http://schemas.microsoft.com/office/powerpoint/2010/main" val="3582482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Tiếp tục ta sẽ đến thí nghiệm 2 - thí nghiệm mở rộng ngoài bài báo, chúng em sẽ tiến hành so sánh các kết quả từ phương pháp xem xét nhiều đối tượng với phương pháp truyền thống trên bộ dữ liệu BPI 2017 theo cài đặt của khóa luận. chúng em sẽ sử dụng hai cách tiền xử lý dữ liệu khác nhau, khác với cách tiền xử lý dữ liệu mà tác giả bài báo gốc đã sử dụng: </a:t>
            </a:r>
          </a:p>
          <a:p>
            <a:r>
              <a:rPr lang="vi-VN"/>
              <a:t>Cách thứ nhất: phương pháp tiền xử lý dữ liệu </a:t>
            </a:r>
            <a:r>
              <a:rPr lang="vi-VN" err="1"/>
              <a:t>event</a:t>
            </a:r>
            <a:r>
              <a:rPr lang="vi-VN"/>
              <a:t> </a:t>
            </a:r>
            <a:r>
              <a:rPr lang="vi-VN" err="1"/>
              <a:t>log</a:t>
            </a:r>
            <a:r>
              <a:rPr lang="vi-VN"/>
              <a:t> sao cho mỗi trường hợp thực hiện quy trình sẽ bao gồm nhiều đối tượng.</a:t>
            </a:r>
          </a:p>
          <a:p>
            <a:r>
              <a:rPr lang="vi-VN"/>
              <a:t>Cách thứ hai: phương pháp tiền xử lý dữ liệu </a:t>
            </a:r>
            <a:r>
              <a:rPr lang="vi-VN" err="1"/>
              <a:t>event</a:t>
            </a:r>
            <a:r>
              <a:rPr lang="vi-VN"/>
              <a:t> </a:t>
            </a:r>
            <a:r>
              <a:rPr lang="vi-VN" err="1"/>
              <a:t>log</a:t>
            </a:r>
            <a:r>
              <a:rPr lang="vi-VN"/>
              <a:t> sao cho mỗi trường hợp thực hiện quy trình chỉ bao gồm một đối tượng thực hiện.</a:t>
            </a:r>
            <a:endParaRPr lang="en-US"/>
          </a:p>
        </p:txBody>
      </p:sp>
    </p:spTree>
    <p:extLst>
      <p:ext uri="{BB962C8B-B14F-4D97-AF65-F5344CB8AC3E}">
        <p14:creationId xmlns:p14="http://schemas.microsoft.com/office/powerpoint/2010/main" val="2395802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Với cách tiền xử lý đầu tiên, ta sẽ </a:t>
            </a:r>
            <a:r>
              <a:rPr lang="vi-VN" err="1"/>
              <a:t>đc</a:t>
            </a:r>
            <a:r>
              <a:rPr lang="vi-VN"/>
              <a:t> 1 mô hình quy trình duy nhất như hình trên </a:t>
            </a:r>
            <a:r>
              <a:rPr lang="vi-VN" err="1"/>
              <a:t>slide</a:t>
            </a:r>
            <a:r>
              <a:rPr lang="vi-VN"/>
              <a:t>. Dựa vào kết quả này, có thể thấy rằng mô hình quy trình tìm được chính xác hơn so với thí nghiệm đầu tiên.</a:t>
            </a:r>
          </a:p>
          <a:p>
            <a:r>
              <a:rPr lang="vi-VN"/>
              <a:t>Hoạt động </a:t>
            </a:r>
            <a:r>
              <a:rPr lang="vi-VN" err="1"/>
              <a:t>Cancel</a:t>
            </a:r>
            <a:r>
              <a:rPr lang="vi-VN"/>
              <a:t> </a:t>
            </a:r>
            <a:r>
              <a:rPr lang="vi-VN" err="1"/>
              <a:t>Application</a:t>
            </a:r>
            <a:r>
              <a:rPr lang="vi-VN"/>
              <a:t>: không còn xuất hiện vòng lặp và thể hiện chính xác số lần xảy ra là 1,682 lần.</a:t>
            </a:r>
          </a:p>
          <a:p>
            <a:r>
              <a:rPr lang="vi-VN"/>
              <a:t>Ở các hoạt động </a:t>
            </a:r>
            <a:r>
              <a:rPr lang="vi-VN" err="1"/>
              <a:t>Send</a:t>
            </a:r>
            <a:r>
              <a:rPr lang="vi-VN"/>
              <a:t> hay </a:t>
            </a:r>
            <a:r>
              <a:rPr lang="vi-VN" err="1"/>
              <a:t>Cancel</a:t>
            </a:r>
            <a:r>
              <a:rPr lang="vi-VN"/>
              <a:t> </a:t>
            </a:r>
            <a:r>
              <a:rPr lang="vi-VN" err="1"/>
              <a:t>Offer</a:t>
            </a:r>
            <a:r>
              <a:rPr lang="vi-VN"/>
              <a:t>: vẫn còn tồn tại vòng lặp.</a:t>
            </a:r>
          </a:p>
          <a:p>
            <a:r>
              <a:rPr lang="vi-VN"/>
              <a:t>Thời gian lưu trú trung bình cho hoạt động </a:t>
            </a:r>
            <a:r>
              <a:rPr lang="vi-VN" err="1"/>
              <a:t>Send</a:t>
            </a:r>
            <a:r>
              <a:rPr lang="vi-VN"/>
              <a:t> được tính toán là khoảng 5 phút.</a:t>
            </a:r>
          </a:p>
          <a:p>
            <a:r>
              <a:rPr lang="vi-VN"/>
              <a:t>Thời gian lưu trú trung bình cho hoạt động </a:t>
            </a:r>
            <a:r>
              <a:rPr lang="vi-VN" err="1"/>
              <a:t>Cancel</a:t>
            </a:r>
            <a:r>
              <a:rPr lang="vi-VN"/>
              <a:t> </a:t>
            </a:r>
            <a:r>
              <a:rPr lang="vi-VN" err="1"/>
              <a:t>Application</a:t>
            </a:r>
            <a:r>
              <a:rPr lang="vi-VN"/>
              <a:t> là khoảng 27 ngày 11 giờ.</a:t>
            </a:r>
          </a:p>
          <a:p>
            <a:r>
              <a:rPr lang="vi-VN"/>
              <a:t>Tuy nhiên, mô hình quy trình vẫn chưa chính xác hoàn toàn. Cụ thể, ở các hoạt động $</a:t>
            </a:r>
            <a:r>
              <a:rPr lang="vi-VN" err="1"/>
              <a:t>Send</a:t>
            </a:r>
            <a:r>
              <a:rPr lang="vi-VN"/>
              <a:t>$ hay $</a:t>
            </a:r>
            <a:r>
              <a:rPr lang="vi-VN" err="1"/>
              <a:t>CancelOffer</a:t>
            </a:r>
            <a:r>
              <a:rPr lang="vi-VN"/>
              <a:t>$, vẫn còn tồn tại vòng lặp là không chính xác.</a:t>
            </a:r>
          </a:p>
          <a:p>
            <a:endParaRPr lang="en-US"/>
          </a:p>
        </p:txBody>
      </p:sp>
    </p:spTree>
    <p:extLst>
      <p:ext uri="{BB962C8B-B14F-4D97-AF65-F5344CB8AC3E}">
        <p14:creationId xmlns:p14="http://schemas.microsoft.com/office/powerpoint/2010/main" val="246891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a:t>V</a:t>
            </a:r>
            <a:r>
              <a:rPr lang="vi-VN"/>
              <a:t>ới cách tiền xử lý dữ liệu thứ hai, kết quả phân tích hiệu năng theo phương pháp truyền thống với cài đặt khóa luận được thể hiện như hình  Có thể thấy kết quả này cũng chính xác hơn so với kết quả ở thí nghiệm đầu tiên, cũng như chính xác hơn so với cách tiền xử lý dữ liệu đầu tiên. </a:t>
            </a:r>
          </a:p>
          <a:p>
            <a:r>
              <a:rPr lang="vi-VN"/>
              <a:t>Các hoạt động như </a:t>
            </a:r>
            <a:r>
              <a:rPr lang="vi-VN" err="1"/>
              <a:t>Send</a:t>
            </a:r>
            <a:r>
              <a:rPr lang="vi-VN"/>
              <a:t>, </a:t>
            </a:r>
            <a:r>
              <a:rPr lang="vi-VN" err="1"/>
              <a:t>Cancel</a:t>
            </a:r>
            <a:r>
              <a:rPr lang="vi-VN"/>
              <a:t> </a:t>
            </a:r>
            <a:r>
              <a:rPr lang="vi-VN" err="1"/>
              <a:t>Application</a:t>
            </a:r>
            <a:r>
              <a:rPr lang="vi-VN"/>
              <a:t> và </a:t>
            </a:r>
            <a:r>
              <a:rPr lang="vi-VN" err="1"/>
              <a:t>Cancel</a:t>
            </a:r>
            <a:r>
              <a:rPr lang="vi-VN"/>
              <a:t> </a:t>
            </a:r>
            <a:r>
              <a:rPr lang="vi-VN" err="1"/>
              <a:t>Offer</a:t>
            </a:r>
            <a:r>
              <a:rPr lang="vi-VN"/>
              <a:t> đã không còn xuất hiện vòng lặp. Tuy nhiên, do việc tiền xử lý này đã phân tách riêng biệt các loại đối tượng với nhau nên sẽ có đến hai mô hình quy trình được tìm thấy. Hơn nữa, việc phân tách dữ liệu đã làm mất đi sự kết nối giữa các đối tượng trong việc thực hiện quy trình,</a:t>
            </a:r>
          </a:p>
          <a:p>
            <a:r>
              <a:rPr lang="vi-VN"/>
              <a:t>Thời gian lưu trú trung bình cho hoạt động </a:t>
            </a:r>
            <a:r>
              <a:rPr lang="vi-VN" err="1"/>
              <a:t>Cancel</a:t>
            </a:r>
            <a:r>
              <a:rPr lang="vi-VN"/>
              <a:t> </a:t>
            </a:r>
            <a:r>
              <a:rPr lang="vi-VN" err="1"/>
              <a:t>Application</a:t>
            </a:r>
            <a:r>
              <a:rPr lang="vi-VN"/>
              <a:t> cho ra hai kết quả khác nhau:  Sự chênh lệch giữa các kết quả này chứng tỏ rằng các kết quả vẫn chưa được thống nhất</a:t>
            </a:r>
          </a:p>
          <a:p>
            <a:r>
              <a:rPr lang="vi-VN"/>
              <a:t>Qua thí nghiệm này, ta có thể thấy phương pháp xem xét nhiều đối tượng vẫn là phương pháp thể hiện đầy đủ và chính xác nhất những gì diễn ra trong quy trình thực tế, đặc biệt là sự tương tác giữa các đối tượng trong quy trình, làm cho nó trở thành lựa chọn tối ưu hơn so với phương pháp truyền thống.</a:t>
            </a:r>
          </a:p>
          <a:p>
            <a:endParaRPr lang="en-US"/>
          </a:p>
        </p:txBody>
      </p:sp>
    </p:spTree>
    <p:extLst>
      <p:ext uri="{BB962C8B-B14F-4D97-AF65-F5344CB8AC3E}">
        <p14:creationId xmlns:p14="http://schemas.microsoft.com/office/powerpoint/2010/main" val="611297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Sau khi hoàn thành thí nghiệm 1, chúng em nhận thấy rằng mô hình quy trình hiện tại có một số </a:t>
            </a:r>
            <a:r>
              <a:rPr lang="en-US"/>
              <a:t>điểm</a:t>
            </a:r>
            <a:r>
              <a:rPr lang="vi-VN"/>
              <a:t>chưa hợp lý. Việc mô hình hiện tại không phản ánh đúng thứ tự là chưa hợp lý, điều này có thể gây ra những hiểu biết sai lệch, thiếu chính xác trong việc phân tích hiệu năng của quy trình. </a:t>
            </a:r>
          </a:p>
          <a:p>
            <a:r>
              <a:rPr lang="vi-VN"/>
              <a:t>Mục đích của thí nghiệm này là đưa ra được mô hình quy trình chính xác hơn, phản ánh đúng thứ tự thực hiện của các hoạt động, đảm bảo các bước phân tích tiếp theo sẽ phản ánh đúng thực tế và chính xác các bước trong quy trình.</a:t>
            </a:r>
          </a:p>
          <a:p>
            <a:endParaRPr lang="en-US"/>
          </a:p>
        </p:txBody>
      </p:sp>
    </p:spTree>
    <p:extLst>
      <p:ext uri="{BB962C8B-B14F-4D97-AF65-F5344CB8AC3E}">
        <p14:creationId xmlns:p14="http://schemas.microsoft.com/office/powerpoint/2010/main" val="2375577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a:t>Điểm </a:t>
            </a:r>
            <a:r>
              <a:rPr lang="vi-VN"/>
              <a:t>bất thường đầu tiên chúng em nhận thấy là Đối với các hoạt động </a:t>
            </a:r>
            <a:r>
              <a:rPr lang="vi-VN" err="1"/>
              <a:t>Accept</a:t>
            </a:r>
            <a:r>
              <a:rPr lang="vi-VN"/>
              <a:t>, </a:t>
            </a:r>
            <a:r>
              <a:rPr lang="vi-VN" err="1"/>
              <a:t>Complete</a:t>
            </a:r>
            <a:r>
              <a:rPr lang="vi-VN"/>
              <a:t> và </a:t>
            </a:r>
            <a:r>
              <a:rPr lang="vi-VN" err="1"/>
              <a:t>Create</a:t>
            </a:r>
            <a:r>
              <a:rPr lang="vi-VN"/>
              <a:t> </a:t>
            </a:r>
            <a:r>
              <a:rPr lang="vi-VN" err="1"/>
              <a:t>Offer</a:t>
            </a:r>
            <a:r>
              <a:rPr lang="vi-VN"/>
              <a:t> trên mô hình quy trình hiện tại ở thí nghiệm 1, ba hoạt động này không có sự phân biệt thứ tự. Sau khi thực hiện thống kê, phân tích và lọc các trường hợp dữ liệu chưa phù hợp thì chúng em cho rằng Thứ tự xuất hiện phù hợp với bộ dữ liệu hiện tại nên là: </a:t>
            </a:r>
            <a:r>
              <a:rPr lang="vi-VN" err="1"/>
              <a:t>Họat</a:t>
            </a:r>
            <a:r>
              <a:rPr lang="vi-VN"/>
              <a:t> động </a:t>
            </a:r>
            <a:r>
              <a:rPr lang="vi-VN" err="1"/>
              <a:t>Accept</a:t>
            </a:r>
            <a:r>
              <a:rPr lang="vi-VN"/>
              <a:t> sẽ diễn ra trước hoạt động </a:t>
            </a:r>
            <a:r>
              <a:rPr lang="vi-VN" err="1"/>
              <a:t>Create</a:t>
            </a:r>
            <a:r>
              <a:rPr lang="vi-VN"/>
              <a:t> </a:t>
            </a:r>
            <a:r>
              <a:rPr lang="vi-VN" err="1"/>
              <a:t>Offer</a:t>
            </a:r>
            <a:r>
              <a:rPr lang="vi-VN"/>
              <a:t>.</a:t>
            </a:r>
          </a:p>
          <a:p>
            <a:endParaRPr lang="en-US"/>
          </a:p>
        </p:txBody>
      </p:sp>
    </p:spTree>
    <p:extLst>
      <p:ext uri="{BB962C8B-B14F-4D97-AF65-F5344CB8AC3E}">
        <p14:creationId xmlns:p14="http://schemas.microsoft.com/office/powerpoint/2010/main" val="4018423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Tương tự ở nút place bất thường thứ 2, Đối với các hoạt động </a:t>
            </a:r>
            <a:r>
              <a:rPr lang="vi-VN" err="1"/>
              <a:t>Cancel</a:t>
            </a:r>
            <a:r>
              <a:rPr lang="vi-VN"/>
              <a:t> </a:t>
            </a:r>
            <a:r>
              <a:rPr lang="vi-VN" err="1"/>
              <a:t>Offer</a:t>
            </a:r>
            <a:r>
              <a:rPr lang="vi-VN"/>
              <a:t>, </a:t>
            </a:r>
            <a:r>
              <a:rPr lang="vi-VN" err="1"/>
              <a:t>Cancel</a:t>
            </a:r>
            <a:r>
              <a:rPr lang="vi-VN"/>
              <a:t> </a:t>
            </a:r>
            <a:r>
              <a:rPr lang="vi-VN" err="1"/>
              <a:t>Application</a:t>
            </a:r>
            <a:r>
              <a:rPr lang="vi-VN"/>
              <a:t> và </a:t>
            </a:r>
            <a:r>
              <a:rPr lang="vi-VN" err="1"/>
              <a:t>Call</a:t>
            </a:r>
            <a:r>
              <a:rPr lang="vi-VN"/>
              <a:t>  cũng không có sự phân biệt thứ tự ở mô hình quy trình hiện tại trong tn1. chúng em </a:t>
            </a:r>
            <a:r>
              <a:rPr lang="vi-VN" err="1"/>
              <a:t>cũngn</a:t>
            </a:r>
            <a:r>
              <a:rPr lang="vi-VN"/>
              <a:t> thực hiện thống kê, phân tích và lọc các trường hợp dữ liệu chưa phù hợp thì chúng em cho rằng Thứ tự xuất hiện phù hợp với bộ dữ liệu hiện tại nên là: Hoạt động </a:t>
            </a:r>
            <a:r>
              <a:rPr lang="vi-VN" err="1"/>
              <a:t>Call</a:t>
            </a:r>
            <a:r>
              <a:rPr lang="vi-VN"/>
              <a:t> diễn ra trước so với cả hai hoạt động </a:t>
            </a:r>
            <a:r>
              <a:rPr lang="vi-VN" err="1"/>
              <a:t>Cancel</a:t>
            </a:r>
            <a:r>
              <a:rPr lang="vi-VN"/>
              <a:t> </a:t>
            </a:r>
            <a:r>
              <a:rPr lang="vi-VN" err="1"/>
              <a:t>Offer</a:t>
            </a:r>
            <a:r>
              <a:rPr lang="vi-VN"/>
              <a:t>, </a:t>
            </a:r>
            <a:r>
              <a:rPr lang="vi-VN" err="1"/>
              <a:t>Cancel</a:t>
            </a:r>
            <a:r>
              <a:rPr lang="vi-VN"/>
              <a:t> </a:t>
            </a:r>
            <a:r>
              <a:rPr lang="vi-VN" err="1"/>
              <a:t>Application</a:t>
            </a:r>
            <a:r>
              <a:rPr lang="vi-VN"/>
              <a:t>.</a:t>
            </a:r>
            <a:endParaRPr lang="en-US"/>
          </a:p>
        </p:txBody>
      </p:sp>
    </p:spTree>
    <p:extLst>
      <p:ext uri="{BB962C8B-B14F-4D97-AF65-F5344CB8AC3E}">
        <p14:creationId xmlns:p14="http://schemas.microsoft.com/office/powerpoint/2010/main" val="2300546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Từ những nhận định trên, để khắc phục những nút place bất thường như trên, chúng em sẽ tiến hành lọc lại bộ dữ liệu hiện có và loại bỏ các trường hợp quy trình chưa phù hợp. Cụ thể, chúng em sẽ loại bỏ các quy trình không có sự tham gia của hoạt động $</a:t>
            </a:r>
            <a:r>
              <a:rPr lang="vi-VN" err="1"/>
              <a:t>Complete</a:t>
            </a:r>
            <a:r>
              <a:rPr lang="vi-VN"/>
              <a:t>$, các quy trình mà hoạt động $</a:t>
            </a:r>
            <a:r>
              <a:rPr lang="vi-VN" err="1"/>
              <a:t>Call</a:t>
            </a:r>
            <a:r>
              <a:rPr lang="vi-VN"/>
              <a:t>$ xảy ra sau hai hoạt động $</a:t>
            </a:r>
            <a:r>
              <a:rPr lang="vi-VN" err="1"/>
              <a:t>Cancel</a:t>
            </a:r>
            <a:r>
              <a:rPr lang="vi-VN"/>
              <a:t> </a:t>
            </a:r>
            <a:r>
              <a:rPr lang="vi-VN" err="1"/>
              <a:t>Offer</a:t>
            </a:r>
            <a:r>
              <a:rPr lang="vi-VN"/>
              <a:t>$ và $</a:t>
            </a:r>
            <a:r>
              <a:rPr lang="vi-VN" err="1"/>
              <a:t>Cancel</a:t>
            </a:r>
            <a:r>
              <a:rPr lang="vi-VN"/>
              <a:t> </a:t>
            </a:r>
            <a:r>
              <a:rPr lang="vi-VN" err="1"/>
              <a:t>Application</a:t>
            </a:r>
            <a:r>
              <a:rPr lang="vi-VN"/>
              <a:t>$ cũng như các quy trình mà hoạt động $</a:t>
            </a:r>
            <a:r>
              <a:rPr lang="vi-VN" err="1"/>
              <a:t>CancelOffer</a:t>
            </a:r>
            <a:r>
              <a:rPr lang="vi-VN"/>
              <a:t>$ bắt đầu trước khi hoạt động $</a:t>
            </a:r>
            <a:r>
              <a:rPr lang="vi-VN" err="1"/>
              <a:t>Call</a:t>
            </a:r>
            <a:r>
              <a:rPr lang="vi-VN"/>
              <a:t>$ kết thúc. </a:t>
            </a:r>
          </a:p>
          <a:p>
            <a:r>
              <a:rPr lang="vi-VN"/>
              <a:t>Bộ dữ liệu sau khi loại bỏ các quy trình chưa phù hợp sẽ có tất cả là 1,513 đơn đăng ký và 3,271 đề xuất chiếm 91,02% trên tổng số 1,682 trường hợp quy trình ở bộ dữ liệu ban đầu. </a:t>
            </a:r>
          </a:p>
          <a:p>
            <a:endParaRPr lang="vi-VN"/>
          </a:p>
          <a:p>
            <a:r>
              <a:rPr lang="vi-VN"/>
              <a:t>với kết quả thí nghiệm, có thể thấy rằng sau khi được điều chỉnh, mô hình quy trình đã mô tả chính xác hơn thứ tự thực hiện các hoạt động trong quy trình.</a:t>
            </a:r>
          </a:p>
          <a:p>
            <a:r>
              <a:rPr lang="vi-VN"/>
              <a:t>Điều này không chỉ giúp cải thiện độ chính xác của mô hình mà còn cung cấp cái nhìn sâu sắc và chi tiết hơn về các </a:t>
            </a:r>
            <a:r>
              <a:rPr lang="vi-VN" err="1"/>
              <a:t>khía</a:t>
            </a:r>
            <a:r>
              <a:rPr lang="vi-VN"/>
              <a:t> cạnh hiệu năng của quy trình. </a:t>
            </a:r>
          </a:p>
          <a:p>
            <a:r>
              <a:rPr lang="vi-VN"/>
              <a:t>chẳng hạn như: </a:t>
            </a:r>
          </a:p>
          <a:p>
            <a:r>
              <a:rPr lang="vi-VN"/>
              <a:t>thời gian lưu trú trung bình của hoạt động $</a:t>
            </a:r>
            <a:r>
              <a:rPr lang="vi-VN" err="1"/>
              <a:t>Cancel</a:t>
            </a:r>
            <a:r>
              <a:rPr lang="vi-VN"/>
              <a:t> </a:t>
            </a:r>
            <a:r>
              <a:rPr lang="vi-VN" err="1"/>
              <a:t>Application</a:t>
            </a:r>
            <a:r>
              <a:rPr lang="vi-VN"/>
              <a:t>$ sẽ là khoảng 27 ngày 18 giờ, lớn hơn so </a:t>
            </a:r>
            <a:r>
              <a:rPr lang="vi-VN" err="1"/>
              <a:t>vs</a:t>
            </a:r>
            <a:r>
              <a:rPr lang="vi-VN"/>
              <a:t> kết quả ở cài đặt khóa luận ban đầu, phản ánh rằng quá trình hủy các đơn đăng ký thường kéo dài đặc biệt là ở các quy trình có đơn đăng ký chưa chuẩn xác về thông tin hay quy trình có đề xuất cần có sự tư vấn hay xác nhận của khách hàng trước khi bị hủy bỏ.</a:t>
            </a:r>
          </a:p>
          <a:p>
            <a:endParaRPr lang="en-US"/>
          </a:p>
        </p:txBody>
      </p:sp>
    </p:spTree>
    <p:extLst>
      <p:ext uri="{BB962C8B-B14F-4D97-AF65-F5344CB8AC3E}">
        <p14:creationId xmlns:p14="http://schemas.microsoft.com/office/powerpoint/2010/main" val="1991032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776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a:t>Đâu tiên, một khai niệm chúng em muốn nhắc đến chính là </a:t>
            </a:r>
            <a:r>
              <a:rPr lang="vi-VN"/>
              <a:t>Khai thác quy trình </a:t>
            </a:r>
            <a:endParaRPr lang="en-US"/>
          </a:p>
          <a:p>
            <a:r>
              <a:rPr lang="en-US"/>
              <a:t>Đây t</a:t>
            </a:r>
            <a:r>
              <a:rPr lang="vi-VN"/>
              <a:t>hực chất là một kỹ thuật được thiết kế áp dụng các phương pháp chuyên biệt nhằm trích xuất các kiến thức hữu ích từ dữ liệu event log của hệ thống thông tin.</a:t>
            </a:r>
          </a:p>
          <a:p>
            <a:r>
              <a:rPr lang="vi-VN"/>
              <a:t>Và trong khai thác quy trình, một trong những bài toán có ý nghĩa quan trọng chính là bài toán phân tích hiệu năng của quy trình nhằm tối ưu hóa quy trình. </a:t>
            </a:r>
            <a:endParaRPr lang="en-US"/>
          </a:p>
          <a:p>
            <a:r>
              <a:rPr lang="vi-VN"/>
              <a:t>-&gt; Đây cũng chính là bài toán mà nhóm em lựa chọn để tìm hiểu</a:t>
            </a:r>
          </a:p>
          <a:p>
            <a:endParaRPr lang="en-US"/>
          </a:p>
        </p:txBody>
      </p:sp>
    </p:spTree>
    <p:extLst>
      <p:ext uri="{BB962C8B-B14F-4D97-AF65-F5344CB8AC3E}">
        <p14:creationId xmlns:p14="http://schemas.microsoft.com/office/powerpoint/2010/main" val="3059196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4800" b="0" i="0">
              <a:effectLst/>
              <a:highlight>
                <a:srgbClr val="FFFFFF"/>
              </a:highlight>
            </a:endParaRPr>
          </a:p>
        </p:txBody>
      </p:sp>
    </p:spTree>
    <p:extLst>
      <p:ext uri="{BB962C8B-B14F-4D97-AF65-F5344CB8AC3E}">
        <p14:creationId xmlns:p14="http://schemas.microsoft.com/office/powerpoint/2010/main" val="912960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4800" b="0" i="0">
              <a:effectLst/>
              <a:highlight>
                <a:srgbClr val="FFFFFF"/>
              </a:highlight>
            </a:endParaRPr>
          </a:p>
        </p:txBody>
      </p:sp>
    </p:spTree>
    <p:extLst>
      <p:ext uri="{BB962C8B-B14F-4D97-AF65-F5344CB8AC3E}">
        <p14:creationId xmlns:p14="http://schemas.microsoft.com/office/powerpoint/2010/main" val="160414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210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Đối với dữ liệu đầu vào cho bài toán dữ liệu sẽ là dữ liệu </a:t>
            </a:r>
            <a:r>
              <a:rPr lang="en-US"/>
              <a:t>event </a:t>
            </a:r>
            <a:r>
              <a:rPr lang="vi-VN"/>
              <a:t>log của quy trình cần phân tích hiệu năng</a:t>
            </a:r>
          </a:p>
          <a:p>
            <a:r>
              <a:rPr lang="vi-VN"/>
              <a:t>Hình trên là một vd về dữ liệu event log của một quy trình</a:t>
            </a:r>
            <a:r>
              <a:rPr lang="en-US"/>
              <a:t> xét nghiệm máu đơn giản.</a:t>
            </a:r>
          </a:p>
          <a:p>
            <a:r>
              <a:rPr lang="vi-VN"/>
              <a:t>Mỗi dòng trong dữ liệu sẽ tương ứng với 1 sự kiện h</a:t>
            </a:r>
            <a:r>
              <a:rPr lang="en-US"/>
              <a:t>oạt</a:t>
            </a:r>
            <a:r>
              <a:rPr lang="vi-VN"/>
              <a:t> động xảy ra trong quy trình</a:t>
            </a:r>
          </a:p>
          <a:p>
            <a:r>
              <a:rPr lang="vi-VN"/>
              <a:t>Ví dụ dòng đầu tiên ta có sự kiện prepare test</a:t>
            </a:r>
            <a:r>
              <a:rPr lang="en-US"/>
              <a:t> có mã định danh e1, liên quan đến </a:t>
            </a:r>
            <a:r>
              <a:rPr lang="vi-VN"/>
              <a:t>đối tượng test T1 với tgian bdau là 0 và kết thúc lúc 15 </a:t>
            </a:r>
          </a:p>
          <a:p>
            <a:r>
              <a:rPr lang="vi-VN"/>
              <a:t>ngoài ra tùy theo từng nhu cầu mục đích phân tích thì dữ liệu sẽ có thể có thêm các cột thuộc tính khác.</a:t>
            </a:r>
          </a:p>
          <a:p>
            <a:endParaRPr lang="en-US"/>
          </a:p>
        </p:txBody>
      </p:sp>
    </p:spTree>
    <p:extLst>
      <p:ext uri="{BB962C8B-B14F-4D97-AF65-F5344CB8AC3E}">
        <p14:creationId xmlns:p14="http://schemas.microsoft.com/office/powerpoint/2010/main" val="3776889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Đối với dữ liệu đầu vào cho bài toán dữ liệu sẽ là dữ liệu </a:t>
            </a:r>
            <a:r>
              <a:rPr lang="en-US"/>
              <a:t>event </a:t>
            </a:r>
            <a:r>
              <a:rPr lang="vi-VN"/>
              <a:t>log của quy trình cần phân tích hiệu năng</a:t>
            </a:r>
          </a:p>
          <a:p>
            <a:r>
              <a:rPr lang="vi-VN"/>
              <a:t>Hình trên là một vd về dữ liệu event log của một quy trình</a:t>
            </a:r>
            <a:r>
              <a:rPr lang="en-US"/>
              <a:t> xét nghiệm máu đơn giản.</a:t>
            </a:r>
          </a:p>
          <a:p>
            <a:r>
              <a:rPr lang="vi-VN"/>
              <a:t>Mỗi dòng trong dữ liệu sẽ tương ứng với 1 sự kiện h</a:t>
            </a:r>
            <a:r>
              <a:rPr lang="en-US"/>
              <a:t>oạt</a:t>
            </a:r>
            <a:r>
              <a:rPr lang="vi-VN"/>
              <a:t> động xảy ra trong quy trình</a:t>
            </a:r>
          </a:p>
          <a:p>
            <a:r>
              <a:rPr lang="vi-VN"/>
              <a:t>Ví dụ dòng đầu tiên ta có sự kiện prepare test</a:t>
            </a:r>
            <a:r>
              <a:rPr lang="en-US"/>
              <a:t> có mã định danh e1, liên quan đến </a:t>
            </a:r>
            <a:r>
              <a:rPr lang="vi-VN"/>
              <a:t>đối tượng test T1 với tgian bdau là 0 và kết thúc lúc 15 </a:t>
            </a:r>
          </a:p>
          <a:p>
            <a:r>
              <a:rPr lang="vi-VN"/>
              <a:t>ngoài ra tùy theo từng nhu cầu mục đích phân tích thì dữ liệu sẽ có thể có thêm các cột thuộc tính khác.</a:t>
            </a:r>
          </a:p>
          <a:p>
            <a:endParaRPr lang="en-US"/>
          </a:p>
        </p:txBody>
      </p:sp>
    </p:spTree>
    <p:extLst>
      <p:ext uri="{BB962C8B-B14F-4D97-AF65-F5344CB8AC3E}">
        <p14:creationId xmlns:p14="http://schemas.microsoft.com/office/powerpoint/2010/main" val="1668531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4800" b="0" i="0">
              <a:effectLst/>
              <a:highlight>
                <a:srgbClr val="FFFFFF"/>
              </a:highlight>
            </a:endParaRPr>
          </a:p>
        </p:txBody>
      </p:sp>
    </p:spTree>
    <p:extLst>
      <p:ext uri="{BB962C8B-B14F-4D97-AF65-F5344CB8AC3E}">
        <p14:creationId xmlns:p14="http://schemas.microsoft.com/office/powerpoint/2010/main" val="3278231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4800" b="0" i="0">
              <a:effectLst/>
              <a:highlight>
                <a:srgbClr val="FFFFFF"/>
              </a:highlight>
            </a:endParaRPr>
          </a:p>
        </p:txBody>
      </p:sp>
    </p:spTree>
    <p:extLst>
      <p:ext uri="{BB962C8B-B14F-4D97-AF65-F5344CB8AC3E}">
        <p14:creationId xmlns:p14="http://schemas.microsoft.com/office/powerpoint/2010/main" val="1385907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Để </a:t>
            </a:r>
            <a:r>
              <a:rPr lang="vi-VN" sz="1100">
                <a:solidFill>
                  <a:schemeClr val="accent1">
                    <a:lumMod val="75000"/>
                  </a:schemeClr>
                </a:solidFill>
              </a:rPr>
              <a:t>Tìm mô hình quy trình có xem xét</a:t>
            </a:r>
            <a:r>
              <a:rPr lang="en-US" sz="1100">
                <a:solidFill>
                  <a:schemeClr val="accent1">
                    <a:lumMod val="75000"/>
                  </a:schemeClr>
                </a:solidFill>
              </a:rPr>
              <a:t> </a:t>
            </a:r>
            <a:r>
              <a:rPr lang="vi-VN" sz="1100">
                <a:solidFill>
                  <a:schemeClr val="accent1">
                    <a:lumMod val="75000"/>
                  </a:schemeClr>
                </a:solidFill>
              </a:rPr>
              <a:t>nhiều đối tượng từ dữ liệu event log</a:t>
            </a:r>
            <a:r>
              <a:rPr lang="en-US" sz="1100">
                <a:solidFill>
                  <a:schemeClr val="accent1">
                    <a:lumMod val="75000"/>
                  </a:schemeClr>
                </a:solidFill>
              </a:rPr>
              <a:t>, </a:t>
            </a:r>
            <a:r>
              <a:rPr lang="en-US"/>
              <a:t>Ý tưởng chính là </a:t>
            </a:r>
            <a:r>
              <a:rPr lang="vi-VN"/>
              <a:t>sử dụng các nút place</a:t>
            </a:r>
            <a:r>
              <a:rPr lang="en-US"/>
              <a:t> (places)</a:t>
            </a:r>
            <a:r>
              <a:rPr lang="vi-VN"/>
              <a:t> và nút transition</a:t>
            </a:r>
            <a:r>
              <a:rPr lang="en-US"/>
              <a:t> (transition)</a:t>
            </a:r>
            <a:r>
              <a:rPr lang="vi-VN"/>
              <a:t> để mô tả các tương tác giữa các</a:t>
            </a:r>
            <a:r>
              <a:rPr lang="en-US"/>
              <a:t> </a:t>
            </a:r>
            <a:r>
              <a:rPr lang="vi-VN"/>
              <a:t>loại đối tượng và sự kiện trong quy trình</a:t>
            </a:r>
            <a:r>
              <a:rPr lang="en-US"/>
              <a:t>.</a:t>
            </a:r>
          </a:p>
          <a:p>
            <a:r>
              <a:rPr lang="en-US"/>
              <a:t>Kết quả thu được là một mô hình quy tình OCPN tập trung vào việc biểu diễn các quy trình dựa trên đối tượng.</a:t>
            </a:r>
          </a:p>
          <a:p>
            <a:endParaRPr lang="vi-VN"/>
          </a:p>
        </p:txBody>
      </p:sp>
    </p:spTree>
    <p:extLst>
      <p:ext uri="{BB962C8B-B14F-4D97-AF65-F5344CB8AC3E}">
        <p14:creationId xmlns:p14="http://schemas.microsoft.com/office/powerpoint/2010/main" val="211425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Để </a:t>
            </a:r>
            <a:r>
              <a:rPr lang="vi-VN" sz="1100">
                <a:solidFill>
                  <a:schemeClr val="accent1">
                    <a:lumMod val="75000"/>
                  </a:schemeClr>
                </a:solidFill>
              </a:rPr>
              <a:t>Tìm mô hình quy trình có xem xét</a:t>
            </a:r>
            <a:r>
              <a:rPr lang="en-US" sz="1100">
                <a:solidFill>
                  <a:schemeClr val="accent1">
                    <a:lumMod val="75000"/>
                  </a:schemeClr>
                </a:solidFill>
              </a:rPr>
              <a:t> </a:t>
            </a:r>
            <a:r>
              <a:rPr lang="vi-VN" sz="1100">
                <a:solidFill>
                  <a:schemeClr val="accent1">
                    <a:lumMod val="75000"/>
                  </a:schemeClr>
                </a:solidFill>
              </a:rPr>
              <a:t>nhiều đối tượng từ dữ liệu event log</a:t>
            </a:r>
            <a:r>
              <a:rPr lang="en-US" sz="1100">
                <a:solidFill>
                  <a:schemeClr val="accent1">
                    <a:lumMod val="75000"/>
                  </a:schemeClr>
                </a:solidFill>
              </a:rPr>
              <a:t>, </a:t>
            </a:r>
            <a:r>
              <a:rPr lang="en-US"/>
              <a:t>Ý tưởng chính là </a:t>
            </a:r>
            <a:r>
              <a:rPr lang="vi-VN"/>
              <a:t>sử dụng các nút place</a:t>
            </a:r>
            <a:r>
              <a:rPr lang="en-US"/>
              <a:t> (places)</a:t>
            </a:r>
            <a:r>
              <a:rPr lang="vi-VN"/>
              <a:t> và nút transition</a:t>
            </a:r>
            <a:r>
              <a:rPr lang="en-US"/>
              <a:t> (transition)</a:t>
            </a:r>
            <a:r>
              <a:rPr lang="vi-VN"/>
              <a:t> để mô tả các tương tác giữa các</a:t>
            </a:r>
            <a:r>
              <a:rPr lang="en-US"/>
              <a:t> </a:t>
            </a:r>
            <a:r>
              <a:rPr lang="vi-VN"/>
              <a:t>loại đối tượng và sự kiện trong quy trình</a:t>
            </a:r>
            <a:r>
              <a:rPr lang="en-US"/>
              <a:t>. </a:t>
            </a:r>
            <a:r>
              <a:rPr lang="en-US" i="1"/>
              <a:t>(</a:t>
            </a:r>
            <a:r>
              <a:rPr lang="vi-VN" i="1"/>
              <a:t>Quá</a:t>
            </a:r>
            <a:r>
              <a:rPr lang="en-US" i="1"/>
              <a:t> trình này </a:t>
            </a:r>
            <a:r>
              <a:rPr lang="vi-VN" i="1"/>
              <a:t>bao gồm xác định và phân tách các loại đối tượng, áp dụng kỹ thuật khai thác quy trình để tạo mô hình Petri Net cho từng loại, sau đó tích hợp các mô hình này thành một mô hình tổng thể (Object-Centric Petri Net), gán đối tượng cho các nút place, xác định các cung thay đổi và hoàn tất mô hình.</a:t>
            </a:r>
            <a:r>
              <a:rPr lang="en-US" i="1"/>
              <a:t>)</a:t>
            </a:r>
          </a:p>
          <a:p>
            <a:r>
              <a:rPr lang="en-US"/>
              <a:t>Kết quả thu được là một mô hình quy tình OCPN tập trung vào việc biểu diễn các quy trình dựa trên đối tượng.</a:t>
            </a:r>
            <a:endParaRPr lang="vi-VN"/>
          </a:p>
          <a:p>
            <a:endParaRPr lang="en-US"/>
          </a:p>
          <a:p>
            <a:r>
              <a:rPr lang="vi-VN"/>
              <a:t>hình minh họa cách làm trên bộ </a:t>
            </a:r>
            <a:r>
              <a:rPr lang="en-US"/>
              <a:t>dữ liệu event lg về quy trình xét nghiệm máu.</a:t>
            </a:r>
          </a:p>
          <a:p>
            <a:r>
              <a:rPr lang="en-US"/>
              <a:t>Cách làm của pp này là </a:t>
            </a:r>
            <a:r>
              <a:rPr lang="vi-VN"/>
              <a:t>xác định mô hình quy trình cho từng loại đối tượng rồi tổng hợp lại</a:t>
            </a:r>
            <a:r>
              <a:rPr lang="en-US"/>
              <a:t> thành một quy trình tổng thể.</a:t>
            </a:r>
          </a:p>
          <a:p>
            <a:pPr marL="158750" indent="0">
              <a:buNone/>
            </a:pPr>
            <a:endParaRPr lang="vi-VN"/>
          </a:p>
        </p:txBody>
      </p:sp>
    </p:spTree>
    <p:extLst>
      <p:ext uri="{BB962C8B-B14F-4D97-AF65-F5344CB8AC3E}">
        <p14:creationId xmlns:p14="http://schemas.microsoft.com/office/powerpoint/2010/main" val="9304757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301752" algn="l" rtl="0">
              <a:spcBef>
                <a:spcPts val="0"/>
              </a:spcBef>
              <a:spcAft>
                <a:spcPts val="0"/>
              </a:spcAft>
              <a:buClr>
                <a:srgbClr val="000000"/>
              </a:buClr>
              <a:buSzPts val="1100"/>
              <a:buFont typeface="Arial" panose="020B0604020202020204" pitchFamily="34" charset="0"/>
              <a:buChar char="●"/>
            </a:pPr>
            <a:r>
              <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Bước tiếp theo chính là </a:t>
            </a:r>
            <a:r>
              <a:rPr lang="en-US" sz="1800">
                <a:solidFill>
                  <a:schemeClr val="accent1">
                    <a:lumMod val="75000"/>
                  </a:schemeClr>
                </a:solidFill>
              </a:rPr>
              <a:t>Tính các kết quả trung gian liên quan đến chỉ số hiệu năng  từ mô hình quy trình và dữ liệu event log.</a:t>
            </a:r>
            <a:endPar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marL="457200" marR="0" indent="-301752" algn="l" rtl="0">
              <a:spcBef>
                <a:spcPts val="0"/>
              </a:spcBef>
              <a:spcAft>
                <a:spcPts val="0"/>
              </a:spcAft>
              <a:buClr>
                <a:srgbClr val="000000"/>
              </a:buClr>
              <a:buSzPts val="1100"/>
              <a:buFont typeface="Arial" panose="020B0604020202020204" pitchFamily="34" charset="0"/>
              <a:buChar char="●"/>
            </a:pPr>
            <a:r>
              <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Bước này có hiểu là việc</a:t>
            </a:r>
            <a:r>
              <a:rPr lang="vi-VN"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 ánh xạ các sự kiện từ dữ liệu </a:t>
            </a:r>
            <a:r>
              <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event log</a:t>
            </a:r>
            <a:r>
              <a:rPr lang="vi-VN"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 sang mô hình quy trình</a:t>
            </a:r>
            <a:r>
              <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a:t>
            </a:r>
            <a:endParaRPr lang="en-US" sz="1800">
              <a:effectLst/>
            </a:endParaRPr>
          </a:p>
          <a:p>
            <a:pPr algn="just"/>
            <a:r>
              <a:rPr lang="vi-VN" sz="1800" b="0" i="0">
                <a:solidFill>
                  <a:srgbClr val="000000"/>
                </a:solidFill>
                <a:effectLst/>
                <a:latin typeface="Arial" panose="020B0604020202020204" pitchFamily="34" charset="0"/>
                <a:ea typeface="Arial" panose="020B0604020202020204" pitchFamily="34" charset="0"/>
                <a:cs typeface="Arial" panose="020B0604020202020204" pitchFamily="34" charset="0"/>
              </a:rPr>
              <a:t>Kết quả của quá trình này sẽ là </a:t>
            </a:r>
            <a:endParaRPr lang="en-US" sz="1800" b="0" i="0">
              <a:solidFill>
                <a:srgbClr val="000000"/>
              </a:solidFill>
              <a:effectLst/>
              <a:latin typeface="Arial" panose="020B0604020202020204" pitchFamily="34" charset="0"/>
              <a:ea typeface="Arial" panose="020B0604020202020204" pitchFamily="34" charset="0"/>
              <a:cs typeface="Arial" panose="020B0604020202020204" pitchFamily="34" charset="0"/>
            </a:endParaRPr>
          </a:p>
          <a:p>
            <a:pPr lvl="1" algn="just"/>
            <a:r>
              <a:rPr lang="en-US" sz="3200"/>
              <a:t>T</a:t>
            </a:r>
            <a:r>
              <a:rPr lang="vi-VN" sz="3200"/>
              <a:t>ập hợp </a:t>
            </a:r>
            <a:r>
              <a:rPr lang="en-US" sz="3200"/>
              <a:t>sự diễn ra của các sự kiện (event occurrences) </a:t>
            </a:r>
            <a:r>
              <a:rPr lang="vi-VN" sz="3200"/>
              <a:t>được chú thích cho mỗi lần nút transition (transition) được hiển thị trên Object-Centric Petri Net</a:t>
            </a:r>
            <a:r>
              <a:rPr lang="en-US" sz="3200"/>
              <a:t>.</a:t>
            </a:r>
          </a:p>
          <a:p>
            <a:pPr lvl="1" algn="just"/>
            <a:r>
              <a:rPr lang="en-US" sz="3200"/>
              <a:t>T</a:t>
            </a:r>
            <a:r>
              <a:rPr lang="vi-VN" sz="3200"/>
              <a:t>ập hợp</a:t>
            </a:r>
            <a:r>
              <a:rPr lang="en-US" sz="3200"/>
              <a:t> sự ghé thăm của các token (</a:t>
            </a:r>
            <a:r>
              <a:rPr lang="vi-VN" sz="3200"/>
              <a:t>token visit</a:t>
            </a:r>
            <a:r>
              <a:rPr lang="en-US" sz="3200"/>
              <a:t>s)</a:t>
            </a:r>
            <a:r>
              <a:rPr lang="vi-VN" sz="3200"/>
              <a:t> được </a:t>
            </a:r>
            <a:r>
              <a:rPr lang="en-US" sz="3200"/>
              <a:t>chú thích </a:t>
            </a:r>
            <a:r>
              <a:rPr lang="vi-VN" sz="3200"/>
              <a:t>cho mỗi</a:t>
            </a:r>
            <a:r>
              <a:rPr lang="en-US" sz="3200"/>
              <a:t> nút place (place)</a:t>
            </a:r>
            <a:r>
              <a:rPr lang="vi-VN" sz="3200"/>
              <a:t> trong mô hình.</a:t>
            </a:r>
            <a:endParaRPr lang="en-US" sz="3200"/>
          </a:p>
          <a:p>
            <a:r>
              <a:rPr lang="en-US"/>
              <a:t>Tiếp theo em sẽ trình bày chi tiết hơn về 2 khái niệm mới này</a:t>
            </a:r>
            <a:endParaRPr lang="vi-VN"/>
          </a:p>
        </p:txBody>
      </p:sp>
    </p:spTree>
    <p:extLst>
      <p:ext uri="{BB962C8B-B14F-4D97-AF65-F5344CB8AC3E}">
        <p14:creationId xmlns:p14="http://schemas.microsoft.com/office/powerpoint/2010/main" val="3880771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Đối với dữ liệu đầu vào cho bài toán dữ liệu sẽ là dữ liệu </a:t>
            </a:r>
            <a:r>
              <a:rPr lang="en-US"/>
              <a:t>event </a:t>
            </a:r>
            <a:r>
              <a:rPr lang="vi-VN"/>
              <a:t>log của quy trình cần phân tích hiệu năng</a:t>
            </a:r>
          </a:p>
          <a:p>
            <a:r>
              <a:rPr lang="vi-VN"/>
              <a:t>Hình trên là một vd về dữ liệu event log của một quy trình</a:t>
            </a:r>
            <a:r>
              <a:rPr lang="en-US"/>
              <a:t> xét nghiệm máu đơn giản.</a:t>
            </a:r>
          </a:p>
          <a:p>
            <a:r>
              <a:rPr lang="vi-VN"/>
              <a:t>Mỗi dòng trong dữ liệu sẽ tương ứng với 1 sự kiện h</a:t>
            </a:r>
            <a:r>
              <a:rPr lang="en-US"/>
              <a:t>oạt</a:t>
            </a:r>
            <a:r>
              <a:rPr lang="vi-VN"/>
              <a:t> động xảy ra trong quy trình</a:t>
            </a:r>
          </a:p>
          <a:p>
            <a:r>
              <a:rPr lang="vi-VN"/>
              <a:t>Ví dụ dòng đầu tiên ta có sự kiện prepare test</a:t>
            </a:r>
            <a:r>
              <a:rPr lang="en-US"/>
              <a:t> có mã định danh e1, liên quan đến </a:t>
            </a:r>
            <a:r>
              <a:rPr lang="vi-VN"/>
              <a:t>đối tượng test T1 với tgian bdau là 0 và kết thúc lúc 15 </a:t>
            </a:r>
          </a:p>
          <a:p>
            <a:r>
              <a:rPr lang="vi-VN"/>
              <a:t>ngoài ra tùy theo từng nhu cầu mục đích phân tích thì dữ liệu sẽ có thể có thêm các cột thuộc tính khác.</a:t>
            </a:r>
          </a:p>
          <a:p>
            <a:endParaRPr lang="en-US"/>
          </a:p>
        </p:txBody>
      </p:sp>
    </p:spTree>
    <p:extLst>
      <p:ext uri="{BB962C8B-B14F-4D97-AF65-F5344CB8AC3E}">
        <p14:creationId xmlns:p14="http://schemas.microsoft.com/office/powerpoint/2010/main" val="4237133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Đầu tiên, có thể hiểu </a:t>
            </a:r>
            <a:r>
              <a:rPr lang="vi-VN"/>
              <a:t>event occurent là 1 cặp bao gồm </a:t>
            </a:r>
            <a:r>
              <a:rPr lang="en-US"/>
              <a:t>nút transition</a:t>
            </a:r>
            <a:r>
              <a:rPr lang="vi-VN"/>
              <a:t> và </a:t>
            </a:r>
            <a:r>
              <a:rPr lang="en-US"/>
              <a:t>sự kiện</a:t>
            </a:r>
            <a:endParaRPr lang="vi-VN"/>
          </a:p>
          <a:p>
            <a:r>
              <a:rPr lang="vi-VN"/>
              <a:t>Như ví dụ trên hình ta có thể thấy, khi cho 1 token di chuyển từ trạng thái p1 nút transition sang trạng thái p3 </a:t>
            </a:r>
            <a:endParaRPr lang="en-US"/>
          </a:p>
          <a:p>
            <a:r>
              <a:rPr lang="vi-VN"/>
              <a:t>-&gt; cần phải đi qua một sự kiện đó chính là preapare Test (</a:t>
            </a:r>
            <a:r>
              <a:rPr lang="en-US"/>
              <a:t>mã định danh </a:t>
            </a:r>
            <a:r>
              <a:rPr lang="vi-VN"/>
              <a:t>là e1) và quá trình đi qua sự kiện này được gọi là sự nút transition kí hiệu là t1</a:t>
            </a:r>
          </a:p>
          <a:p>
            <a:r>
              <a:rPr lang="vi-VN"/>
              <a:t>-&gt; Kết hợp sự xuất hiện của sự kiện (e1) cùng với quá trình nút transition t1</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Thu được 1 </a:t>
            </a:r>
            <a:r>
              <a:rPr lang="vi-VN"/>
              <a:t>event occurrence</a:t>
            </a:r>
            <a:r>
              <a:rPr lang="en-US"/>
              <a:t>. Là </a:t>
            </a:r>
            <a:r>
              <a:rPr lang="vi-VN"/>
              <a:t>t1,e1)</a:t>
            </a:r>
            <a:r>
              <a:rPr lang="en-US"/>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Tiếp theo, token visit </a:t>
            </a:r>
            <a:r>
              <a:rPr lang="vi-VN"/>
              <a:t>sẽ bao gồm 2 thành phần</a:t>
            </a:r>
            <a:r>
              <a:rPr lang="en-US"/>
              <a:t> chính</a:t>
            </a:r>
            <a:r>
              <a:rPr lang="vi-VN"/>
              <a:t> là </a:t>
            </a:r>
            <a:r>
              <a:rPr lang="en-US"/>
              <a:t>nút place</a:t>
            </a:r>
            <a:r>
              <a:rPr lang="vi-VN"/>
              <a:t> và </a:t>
            </a:r>
            <a:r>
              <a:rPr lang="en-US"/>
              <a:t>đối tượng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a:t>ghi lại thời nút place bắt đầu </a:t>
            </a:r>
            <a:r>
              <a:rPr lang="en-US"/>
              <a:t>và kết thúc </a:t>
            </a:r>
            <a:r>
              <a:rPr lang="vi-VN"/>
              <a:t>của việc ghé thăm, </a:t>
            </a:r>
            <a:r>
              <a:rPr lang="en-US"/>
              <a:t>hoặc có thể hiểu</a:t>
            </a:r>
            <a:r>
              <a:rPr lang="vi-VN"/>
              <a:t> là thời nút place mà token được tạo ra</a:t>
            </a:r>
            <a:r>
              <a:rPr lang="en-US"/>
              <a:t> và</a:t>
            </a:r>
            <a:r>
              <a:rPr lang="vi-VN"/>
              <a:t> được sử dụng xong.</a:t>
            </a:r>
            <a:endParaRPr lang="en-US"/>
          </a:p>
          <a:p>
            <a:r>
              <a:rPr lang="en-US"/>
              <a:t>Nhìn vào vd có thể thấy là khi có một token được tạo ra tại nút place p1 thì nút transition t1 là prepare test có liên quan đến đối tượng T1 sẽ được kích hoạt và thực thi ngay lập tức.</a:t>
            </a:r>
          </a:p>
          <a:p>
            <a:r>
              <a:rPr lang="en-US"/>
              <a:t>Nên ta thu được một token visit p1 t1, 0, 0.</a:t>
            </a:r>
          </a:p>
          <a:p>
            <a:endParaRPr lang="en-US"/>
          </a:p>
          <a:p>
            <a:r>
              <a:rPr lang="en-US"/>
              <a:t>Kết quả thu được của bước này chính là các kết quả trung gian (sự ghé thăm của token, sự diễn ra của sự kiện)</a:t>
            </a:r>
          </a:p>
        </p:txBody>
      </p:sp>
    </p:spTree>
    <p:extLst>
      <p:ext uri="{BB962C8B-B14F-4D97-AF65-F5344CB8AC3E}">
        <p14:creationId xmlns:p14="http://schemas.microsoft.com/office/powerpoint/2010/main" val="4216070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457200" indent="-298450"/>
            <a:r>
              <a:rPr lang="en-US"/>
              <a:t>Bước cuối cùng và không thể thiếu chính là </a:t>
            </a:r>
            <a:r>
              <a:rPr lang="en-US" sz="1100">
                <a:solidFill>
                  <a:schemeClr val="accent1">
                    <a:lumMod val="75000"/>
                  </a:schemeClr>
                </a:solidFill>
              </a:rPr>
              <a:t>Tính các chỉ số hiệu năng từ các kết quả trung gian và mô hình quy trình </a:t>
            </a:r>
          </a:p>
          <a:p>
            <a:pPr marL="457200" indent="-298450"/>
            <a:r>
              <a:rPr lang="en-US"/>
              <a:t>Các chỉ số hiệu năng này bao gồm 2 nhóm 9 là</a:t>
            </a:r>
          </a:p>
          <a:p>
            <a:pPr marL="914400" lvl="1" indent="-298450"/>
            <a:r>
              <a:rPr lang="en-US"/>
              <a:t>Đối với chỉ số hiệu năng phi thời gian có 2 độ đo chính là: tần suất đối tượng và tần suất loại đối tượng</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a:t>Đối với chỉ số hiệu năng theo thời gian thì có 7 độ đo chính, trong đó có 3 độ đo theo pp truyền thống và nút place mới của pp xem xét nhiều đối tượng là 4 độ đo còn lại.</a:t>
            </a:r>
          </a:p>
          <a:p>
            <a:pPr marL="457200" indent="-298450"/>
            <a:r>
              <a:rPr lang="en-US"/>
              <a:t>nhóm tác giả trong bài báo và trong khóa luận của chúng em sẽ tập trung vào 7 độ đo theo thời gian này.</a:t>
            </a:r>
          </a:p>
        </p:txBody>
      </p:sp>
    </p:spTree>
    <p:extLst>
      <p:ext uri="{BB962C8B-B14F-4D97-AF65-F5344CB8AC3E}">
        <p14:creationId xmlns:p14="http://schemas.microsoft.com/office/powerpoint/2010/main" val="167597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Tiếp theo là yêu cầu đối với bài toán</a:t>
            </a:r>
            <a:r>
              <a:rPr lang="en-US"/>
              <a:t> này, bao gồm:</a:t>
            </a:r>
          </a:p>
          <a:p>
            <a:r>
              <a:rPr lang="vi-VN"/>
              <a:t>Mô hình hóa được quy trình từ dữ liệu đầu vào, </a:t>
            </a:r>
            <a:endParaRPr lang="en-US"/>
          </a:p>
          <a:p>
            <a:r>
              <a:rPr lang="vi-VN"/>
              <a:t>Tiếp theo là tính toán các chỉ số hiệu năng (ví dụ như thời gian chờ trung bình, thời gian thực thi trung bình,...) cho từng bước trong quy trình và hiển thị các chỉ số này cùng với mô hình quy trình tương ứng</a:t>
            </a:r>
          </a:p>
          <a:p>
            <a:endParaRPr lang="en-US"/>
          </a:p>
        </p:txBody>
      </p:sp>
    </p:spTree>
    <p:extLst>
      <p:ext uri="{BB962C8B-B14F-4D97-AF65-F5344CB8AC3E}">
        <p14:creationId xmlns:p14="http://schemas.microsoft.com/office/powerpoint/2010/main" val="76110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vi-VN"/>
              <a:t>bài toán </a:t>
            </a:r>
            <a:r>
              <a:rPr lang="en-US"/>
              <a:t>này</a:t>
            </a:r>
            <a:r>
              <a:rPr lang="vi-VN"/>
              <a:t> cũng sẽ có một số thách thức và khó khăn nhất định:</a:t>
            </a:r>
          </a:p>
          <a:p>
            <a:r>
              <a:rPr lang="vi-VN"/>
              <a:t>Đầu tiền </a:t>
            </a:r>
            <a:r>
              <a:rPr lang="en-US"/>
              <a:t>đ</a:t>
            </a:r>
            <a:r>
              <a:rPr lang="vi-VN"/>
              <a:t>ể đảm bảo hiệu quả và các kết quả phân tích hiệu năng chính xác thì đòi hỏi cần có nguồn dữ liệu đầy đủ và chất lượng cao.</a:t>
            </a:r>
          </a:p>
          <a:p>
            <a:r>
              <a:rPr lang="vi-VN"/>
              <a:t>Ngoài ra, các phương pháp tiếp cận truyền thống để mô hình hóa quy trình thường không thể hiện đầy đủ những gì thực tế xảy ra bên trong của quy trình. </a:t>
            </a:r>
          </a:p>
          <a:p>
            <a:endParaRPr lang="vi-VN"/>
          </a:p>
          <a:p>
            <a:r>
              <a:rPr lang="vi-VN"/>
              <a:t>Bên cạnh </a:t>
            </a:r>
            <a:r>
              <a:rPr lang="en-US"/>
              <a:t>những khó khan và thách thức, </a:t>
            </a:r>
            <a:r>
              <a:rPr lang="vi-VN"/>
              <a:t>bài toán </a:t>
            </a:r>
            <a:r>
              <a:rPr lang="en-US"/>
              <a:t>cũng </a:t>
            </a:r>
            <a:r>
              <a:rPr lang="vi-VN"/>
              <a:t>có những ý nghĩa </a:t>
            </a:r>
            <a:r>
              <a:rPr lang="en-US"/>
              <a:t>nhất định</a:t>
            </a:r>
            <a:endParaRPr lang="vi-VN"/>
          </a:p>
          <a:p>
            <a:r>
              <a:rPr lang="vi-VN"/>
              <a:t>Trước tiên là hỗ trợ các doanh nghiệp, nhà đầu tư, và người quản lý trong việc có thể hiểu rõ hơn về quy trình hoạt động nghiệp vụ của họ. </a:t>
            </a:r>
          </a:p>
          <a:p>
            <a:r>
              <a:rPr lang="vi-VN"/>
              <a:t>Đồng thời, họ có thể phát hiện các </a:t>
            </a:r>
            <a:r>
              <a:rPr lang="en-US"/>
              <a:t>điểm </a:t>
            </a:r>
            <a:r>
              <a:rPr lang="vi-VN"/>
              <a:t>thiếu hiệu quả trong quy trình vận hành, cũng như nhận biết các biến thể sai lệch so với thiết kế ban đầu. </a:t>
            </a:r>
            <a:endParaRPr lang="en-US"/>
          </a:p>
          <a:p>
            <a:r>
              <a:rPr lang="en-US"/>
              <a:t>Từ đó giúp họ có bước đệm để </a:t>
            </a:r>
            <a:r>
              <a:rPr lang="vi-VN"/>
              <a:t>điều chỉnh</a:t>
            </a:r>
            <a:r>
              <a:rPr lang="en-US"/>
              <a:t>, tối ưu hóa </a:t>
            </a:r>
            <a:r>
              <a:rPr lang="vi-VN"/>
              <a:t>lại quy trình làm việc, </a:t>
            </a:r>
            <a:r>
              <a:rPr lang="en-US"/>
              <a:t>giúp</a:t>
            </a:r>
            <a:r>
              <a:rPr lang="vi-VN"/>
              <a:t> thích nghi với sự biến đổi </a:t>
            </a:r>
            <a:r>
              <a:rPr lang="en-US"/>
              <a:t>không ngừng </a:t>
            </a:r>
            <a:r>
              <a:rPr lang="vi-VN"/>
              <a:t>trong môi trường kinh doanh</a:t>
            </a:r>
            <a:endParaRPr lang="en-US"/>
          </a:p>
          <a:p>
            <a:endParaRPr lang="en-US"/>
          </a:p>
          <a:p>
            <a:r>
              <a:rPr lang="en-US"/>
              <a:t>Tiếp theo, em xin trình bày về các pp được đề xuất để giải quyết bài toán này</a:t>
            </a:r>
            <a:endParaRPr lang="vi-VN"/>
          </a:p>
        </p:txBody>
      </p:sp>
    </p:spTree>
    <p:extLst>
      <p:ext uri="{BB962C8B-B14F-4D97-AF65-F5344CB8AC3E}">
        <p14:creationId xmlns:p14="http://schemas.microsoft.com/office/powerpoint/2010/main" val="70841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Đầu tiên là pp truyền thống.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vi-VN" sz="1100"/>
              <a:t>Phương pháp </a:t>
            </a:r>
            <a:r>
              <a:rPr lang="en-US" sz="1100"/>
              <a:t>này sẽ </a:t>
            </a:r>
            <a:r>
              <a:rPr lang="vi-VN" sz="1100"/>
              <a:t>phân tích hiệu năng quy trình từ dữ liệu đầu vào bằng việc tạo ra một </a:t>
            </a:r>
            <a:r>
              <a:rPr lang="vi-VN" sz="1100" u="sng"/>
              <a:t>mô hình quy trình</a:t>
            </a:r>
            <a:r>
              <a:rPr lang="en-US" sz="1100" u="sng"/>
              <a:t> Petri Net</a:t>
            </a:r>
            <a:r>
              <a:rPr lang="vi-VN" sz="1100"/>
              <a:t> và sau đó </a:t>
            </a:r>
            <a:r>
              <a:rPr lang="vi-VN" sz="1100" u="sng"/>
              <a:t>các chỉ số hiệu năng</a:t>
            </a:r>
            <a:r>
              <a:rPr lang="vi-VN" sz="1100"/>
              <a:t> được tính toán và ghi lại.</a:t>
            </a:r>
            <a:r>
              <a:rPr lang="en-US" sz="1100"/>
              <a:t> </a:t>
            </a: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Chúng em đã tìm hiểu về pp truyền thống giải quyết bài toán thông qua </a:t>
            </a:r>
            <a:r>
              <a:rPr lang="en-US" dirty="0" err="1"/>
              <a:t>một</a:t>
            </a:r>
            <a:r>
              <a:rPr lang="en-US"/>
              <a:t> </a:t>
            </a:r>
            <a:r>
              <a:rPr lang="en-US" dirty="0" err="1"/>
              <a:t>nghiên</a:t>
            </a:r>
            <a:r>
              <a:rPr lang="en-US"/>
              <a:t> </a:t>
            </a:r>
            <a:r>
              <a:rPr lang="en-US" err="1"/>
              <a:t>cứu</a:t>
            </a:r>
            <a:r>
              <a:rPr lang="en-US"/>
              <a:t> này.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endParaRPr lang="en-US"/>
          </a:p>
        </p:txBody>
      </p:sp>
    </p:spTree>
    <p:extLst>
      <p:ext uri="{BB962C8B-B14F-4D97-AF65-F5344CB8AC3E}">
        <p14:creationId xmlns:p14="http://schemas.microsoft.com/office/powerpoint/2010/main" val="78905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sz="1100"/>
              <a:t>Tuy nhiên, p</a:t>
            </a:r>
            <a:r>
              <a:rPr lang="vi-VN" sz="1100"/>
              <a:t>hương pháp này giả định rằng mỗi sự kiện trong dữ liệu event log chỉ thuộc về </a:t>
            </a:r>
            <a:r>
              <a:rPr lang="vi-VN" sz="1100" u="sng"/>
              <a:t>một trường hợp</a:t>
            </a:r>
            <a:r>
              <a:rPr lang="vi-VN" sz="1100"/>
              <a:t> thực hiện quy trình</a:t>
            </a:r>
            <a:r>
              <a:rPr lang="en-US" sz="1100"/>
              <a:t>, </a:t>
            </a:r>
            <a:r>
              <a:rPr lang="vi-VN" sz="1100"/>
              <a:t>thường là chỉ liên quan đến một đối tượng</a:t>
            </a:r>
            <a:r>
              <a:rPr lang="en-US" sz="1100"/>
              <a:t>.</a:t>
            </a:r>
          </a:p>
          <a:p>
            <a:pPr algn="just"/>
            <a:r>
              <a:rPr lang="vi-VN" sz="1100">
                <a:sym typeface="Symbol" panose="05050102010706020507" pitchFamily="18" charset="2"/>
              </a:rPr>
              <a:t>Với trường hợp một sự kiện liên quan đến nhiều đối tượng</a:t>
            </a:r>
            <a:r>
              <a:rPr lang="en-US" sz="1100">
                <a:sym typeface="Symbol" panose="05050102010706020507" pitchFamily="18" charset="2"/>
              </a:rPr>
              <a:t>: cần </a:t>
            </a:r>
            <a:r>
              <a:rPr lang="vi-VN" sz="1100">
                <a:sym typeface="Symbol" panose="05050102010706020507" pitchFamily="18" charset="2"/>
              </a:rPr>
              <a:t>phải </a:t>
            </a:r>
            <a:r>
              <a:rPr lang="vi-VN" sz="1100" u="sng">
                <a:sym typeface="Symbol" panose="05050102010706020507" pitchFamily="18" charset="2"/>
              </a:rPr>
              <a:t>tiền xử lý dữ liệu đầu vào</a:t>
            </a:r>
            <a:r>
              <a:rPr lang="vi-VN" sz="1100">
                <a:sym typeface="Symbol" panose="05050102010706020507" pitchFamily="18" charset="2"/>
              </a:rPr>
              <a:t> để đúng với giả định.</a:t>
            </a:r>
            <a:r>
              <a:rPr lang="en-US" sz="1100">
                <a:sym typeface="Symbol" panose="05050102010706020507" pitchFamily="18" charset="2"/>
              </a:rPr>
              <a:t> </a:t>
            </a:r>
          </a:p>
          <a:p>
            <a:pPr algn="just"/>
            <a:r>
              <a:rPr lang="en-US"/>
              <a:t>Tiếp theo em sẽ trình bày về một số cách để tiền xử lý dữ liệu.</a:t>
            </a:r>
          </a:p>
          <a:p>
            <a:endParaRPr lang="en-US"/>
          </a:p>
        </p:txBody>
      </p:sp>
    </p:spTree>
    <p:extLst>
      <p:ext uri="{BB962C8B-B14F-4D97-AF65-F5344CB8AC3E}">
        <p14:creationId xmlns:p14="http://schemas.microsoft.com/office/powerpoint/2010/main" val="34933835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sp>
        <p:nvSpPr>
          <p:cNvPr id="10" name="Google Shape;10;p2"/>
          <p:cNvSpPr txBox="1">
            <a:spLocks noGrp="1"/>
          </p:cNvSpPr>
          <p:nvPr>
            <p:ph type="ctrTitle"/>
          </p:nvPr>
        </p:nvSpPr>
        <p:spPr>
          <a:xfrm>
            <a:off x="713250" y="1072819"/>
            <a:ext cx="7717500" cy="2369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637700" y="3594881"/>
            <a:ext cx="58686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469133" y="-1100060"/>
            <a:ext cx="9613135" cy="6243558"/>
            <a:chOff x="-469133" y="-1100060"/>
            <a:chExt cx="9613135" cy="6243558"/>
          </a:xfrm>
        </p:grpSpPr>
        <p:grpSp>
          <p:nvGrpSpPr>
            <p:cNvPr id="13" name="Google Shape;13;p2"/>
            <p:cNvGrpSpPr/>
            <p:nvPr/>
          </p:nvGrpSpPr>
          <p:grpSpPr>
            <a:xfrm>
              <a:off x="8551798" y="3517557"/>
              <a:ext cx="592203" cy="1625940"/>
              <a:chOff x="8551798" y="3517557"/>
              <a:chExt cx="592203" cy="1625940"/>
            </a:xfrm>
          </p:grpSpPr>
          <p:sp>
            <p:nvSpPr>
              <p:cNvPr id="14" name="Google Shape;14;p2"/>
              <p:cNvSpPr/>
              <p:nvPr/>
            </p:nvSpPr>
            <p:spPr>
              <a:xfrm>
                <a:off x="8707031" y="3517557"/>
                <a:ext cx="436970" cy="1625940"/>
              </a:xfrm>
              <a:custGeom>
                <a:avLst/>
                <a:gdLst/>
                <a:ahLst/>
                <a:cxnLst/>
                <a:rect l="l" t="t" r="r" b="b"/>
                <a:pathLst>
                  <a:path w="201137" h="748419" extrusionOk="0">
                    <a:moveTo>
                      <a:pt x="0" y="0"/>
                    </a:moveTo>
                    <a:lnTo>
                      <a:pt x="201137" y="0"/>
                    </a:lnTo>
                    <a:lnTo>
                      <a:pt x="201137" y="748420"/>
                    </a:lnTo>
                    <a:lnTo>
                      <a:pt x="0" y="7484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5" name="Google Shape;15;p2"/>
              <p:cNvGrpSpPr/>
              <p:nvPr/>
            </p:nvGrpSpPr>
            <p:grpSpPr>
              <a:xfrm>
                <a:off x="8551798" y="3587596"/>
                <a:ext cx="373968" cy="1468247"/>
                <a:chOff x="8428394" y="364295"/>
                <a:chExt cx="172145" cy="675895"/>
              </a:xfrm>
            </p:grpSpPr>
            <p:sp>
              <p:nvSpPr>
                <p:cNvPr id="16" name="Google Shape;16;p2"/>
                <p:cNvSpPr/>
                <p:nvPr/>
              </p:nvSpPr>
              <p:spPr>
                <a:xfrm>
                  <a:off x="8428394" y="857996"/>
                  <a:ext cx="172145" cy="182194"/>
                </a:xfrm>
                <a:custGeom>
                  <a:avLst/>
                  <a:gdLst/>
                  <a:ahLst/>
                  <a:cxnLst/>
                  <a:rect l="l" t="t" r="r" b="b"/>
                  <a:pathLst>
                    <a:path w="172145" h="182194" extrusionOk="0">
                      <a:moveTo>
                        <a:pt x="0" y="172116"/>
                      </a:moveTo>
                      <a:lnTo>
                        <a:pt x="0" y="182194"/>
                      </a:lnTo>
                      <a:lnTo>
                        <a:pt x="10200" y="182194"/>
                      </a:lnTo>
                      <a:lnTo>
                        <a:pt x="172145" y="20287"/>
                      </a:lnTo>
                      <a:lnTo>
                        <a:pt x="172145" y="0"/>
                      </a:lnTo>
                      <a:lnTo>
                        <a:pt x="0" y="1721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 name="Google Shape;17;p2"/>
                <p:cNvSpPr/>
                <p:nvPr/>
              </p:nvSpPr>
              <p:spPr>
                <a:xfrm>
                  <a:off x="8428394" y="781196"/>
                  <a:ext cx="172145" cy="192394"/>
                </a:xfrm>
                <a:custGeom>
                  <a:avLst/>
                  <a:gdLst/>
                  <a:ahLst/>
                  <a:cxnLst/>
                  <a:rect l="l" t="t" r="r" b="b"/>
                  <a:pathLst>
                    <a:path w="172145" h="192394" extrusionOk="0">
                      <a:moveTo>
                        <a:pt x="0" y="172112"/>
                      </a:moveTo>
                      <a:lnTo>
                        <a:pt x="0" y="192395"/>
                      </a:lnTo>
                      <a:lnTo>
                        <a:pt x="172145" y="20283"/>
                      </a:lnTo>
                      <a:lnTo>
                        <a:pt x="172145" y="0"/>
                      </a:lnTo>
                      <a:lnTo>
                        <a:pt x="0" y="1721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 name="Google Shape;18;p2"/>
                <p:cNvSpPr/>
                <p:nvPr/>
              </p:nvSpPr>
              <p:spPr>
                <a:xfrm>
                  <a:off x="8428394" y="704392"/>
                  <a:ext cx="172145" cy="192394"/>
                </a:xfrm>
                <a:custGeom>
                  <a:avLst/>
                  <a:gdLst/>
                  <a:ahLst/>
                  <a:cxnLst/>
                  <a:rect l="l" t="t" r="r" b="b"/>
                  <a:pathLst>
                    <a:path w="172145" h="192394" extrusionOk="0">
                      <a:moveTo>
                        <a:pt x="0" y="172112"/>
                      </a:moveTo>
                      <a:lnTo>
                        <a:pt x="0" y="192395"/>
                      </a:lnTo>
                      <a:lnTo>
                        <a:pt x="172145" y="20283"/>
                      </a:lnTo>
                      <a:lnTo>
                        <a:pt x="172145" y="0"/>
                      </a:lnTo>
                      <a:lnTo>
                        <a:pt x="0" y="1721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 name="Google Shape;19;p2"/>
                <p:cNvSpPr/>
                <p:nvPr/>
              </p:nvSpPr>
              <p:spPr>
                <a:xfrm>
                  <a:off x="8495119" y="934799"/>
                  <a:ext cx="105419" cy="105390"/>
                </a:xfrm>
                <a:custGeom>
                  <a:avLst/>
                  <a:gdLst/>
                  <a:ahLst/>
                  <a:cxnLst/>
                  <a:rect l="l" t="t" r="r" b="b"/>
                  <a:pathLst>
                    <a:path w="105419" h="105390" extrusionOk="0">
                      <a:moveTo>
                        <a:pt x="20275" y="105391"/>
                      </a:moveTo>
                      <a:lnTo>
                        <a:pt x="105420" y="20287"/>
                      </a:lnTo>
                      <a:lnTo>
                        <a:pt x="105420" y="0"/>
                      </a:lnTo>
                      <a:lnTo>
                        <a:pt x="0" y="105391"/>
                      </a:lnTo>
                      <a:lnTo>
                        <a:pt x="20275" y="10539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 name="Google Shape;20;p2"/>
                <p:cNvSpPr/>
                <p:nvPr/>
              </p:nvSpPr>
              <p:spPr>
                <a:xfrm>
                  <a:off x="8428394" y="364295"/>
                  <a:ext cx="148498" cy="148477"/>
                </a:xfrm>
                <a:custGeom>
                  <a:avLst/>
                  <a:gdLst/>
                  <a:ahLst/>
                  <a:cxnLst/>
                  <a:rect l="l" t="t" r="r" b="b"/>
                  <a:pathLst>
                    <a:path w="148498" h="148477" extrusionOk="0">
                      <a:moveTo>
                        <a:pt x="0" y="128194"/>
                      </a:moveTo>
                      <a:lnTo>
                        <a:pt x="0" y="148478"/>
                      </a:lnTo>
                      <a:lnTo>
                        <a:pt x="148499" y="0"/>
                      </a:lnTo>
                      <a:lnTo>
                        <a:pt x="128224" y="0"/>
                      </a:lnTo>
                      <a:lnTo>
                        <a:pt x="0" y="12819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 name="Google Shape;21;p2"/>
                <p:cNvSpPr/>
                <p:nvPr/>
              </p:nvSpPr>
              <p:spPr>
                <a:xfrm>
                  <a:off x="8428394" y="473981"/>
                  <a:ext cx="172145" cy="192399"/>
                </a:xfrm>
                <a:custGeom>
                  <a:avLst/>
                  <a:gdLst/>
                  <a:ahLst/>
                  <a:cxnLst/>
                  <a:rect l="l" t="t" r="r" b="b"/>
                  <a:pathLst>
                    <a:path w="172145" h="192399" extrusionOk="0">
                      <a:moveTo>
                        <a:pt x="0" y="172116"/>
                      </a:moveTo>
                      <a:lnTo>
                        <a:pt x="0" y="192399"/>
                      </a:lnTo>
                      <a:lnTo>
                        <a:pt x="172145" y="20283"/>
                      </a:lnTo>
                      <a:lnTo>
                        <a:pt x="172145" y="0"/>
                      </a:lnTo>
                      <a:lnTo>
                        <a:pt x="0" y="17211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 name="Google Shape;22;p2"/>
                <p:cNvSpPr/>
                <p:nvPr/>
              </p:nvSpPr>
              <p:spPr>
                <a:xfrm>
                  <a:off x="8428394" y="397182"/>
                  <a:ext cx="172145" cy="192394"/>
                </a:xfrm>
                <a:custGeom>
                  <a:avLst/>
                  <a:gdLst/>
                  <a:ahLst/>
                  <a:cxnLst/>
                  <a:rect l="l" t="t" r="r" b="b"/>
                  <a:pathLst>
                    <a:path w="172145" h="192394" extrusionOk="0">
                      <a:moveTo>
                        <a:pt x="0" y="172112"/>
                      </a:moveTo>
                      <a:lnTo>
                        <a:pt x="0" y="192395"/>
                      </a:lnTo>
                      <a:lnTo>
                        <a:pt x="172145" y="20283"/>
                      </a:lnTo>
                      <a:lnTo>
                        <a:pt x="172145" y="0"/>
                      </a:lnTo>
                      <a:lnTo>
                        <a:pt x="0" y="1721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 name="Google Shape;23;p2"/>
                <p:cNvSpPr/>
                <p:nvPr/>
              </p:nvSpPr>
              <p:spPr>
                <a:xfrm>
                  <a:off x="8428394" y="627589"/>
                  <a:ext cx="172145" cy="192399"/>
                </a:xfrm>
                <a:custGeom>
                  <a:avLst/>
                  <a:gdLst/>
                  <a:ahLst/>
                  <a:cxnLst/>
                  <a:rect l="l" t="t" r="r" b="b"/>
                  <a:pathLst>
                    <a:path w="172145" h="192399" extrusionOk="0">
                      <a:moveTo>
                        <a:pt x="0" y="172112"/>
                      </a:moveTo>
                      <a:lnTo>
                        <a:pt x="0" y="192399"/>
                      </a:lnTo>
                      <a:lnTo>
                        <a:pt x="172145" y="20283"/>
                      </a:lnTo>
                      <a:lnTo>
                        <a:pt x="172145" y="0"/>
                      </a:lnTo>
                      <a:lnTo>
                        <a:pt x="0" y="1721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 name="Google Shape;24;p2"/>
                <p:cNvSpPr/>
                <p:nvPr/>
              </p:nvSpPr>
              <p:spPr>
                <a:xfrm>
                  <a:off x="8428394" y="550785"/>
                  <a:ext cx="172145" cy="192399"/>
                </a:xfrm>
                <a:custGeom>
                  <a:avLst/>
                  <a:gdLst/>
                  <a:ahLst/>
                  <a:cxnLst/>
                  <a:rect l="l" t="t" r="r" b="b"/>
                  <a:pathLst>
                    <a:path w="172145" h="192399" extrusionOk="0">
                      <a:moveTo>
                        <a:pt x="0" y="172112"/>
                      </a:moveTo>
                      <a:lnTo>
                        <a:pt x="0" y="192399"/>
                      </a:lnTo>
                      <a:lnTo>
                        <a:pt x="172145" y="20283"/>
                      </a:lnTo>
                      <a:lnTo>
                        <a:pt x="172145" y="0"/>
                      </a:lnTo>
                      <a:lnTo>
                        <a:pt x="0" y="17211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25" name="Google Shape;25;p2"/>
            <p:cNvGrpSpPr/>
            <p:nvPr/>
          </p:nvGrpSpPr>
          <p:grpSpPr>
            <a:xfrm>
              <a:off x="-469133" y="-1100060"/>
              <a:ext cx="2772436" cy="3923672"/>
              <a:chOff x="-469133" y="-1100060"/>
              <a:chExt cx="2772436" cy="3923672"/>
            </a:xfrm>
          </p:grpSpPr>
          <p:grpSp>
            <p:nvGrpSpPr>
              <p:cNvPr id="26" name="Google Shape;26;p2"/>
              <p:cNvGrpSpPr/>
              <p:nvPr/>
            </p:nvGrpSpPr>
            <p:grpSpPr>
              <a:xfrm>
                <a:off x="-469133" y="-1100060"/>
                <a:ext cx="2772436" cy="2212322"/>
                <a:chOff x="-469133" y="-1100060"/>
                <a:chExt cx="2772436" cy="2212322"/>
              </a:xfrm>
            </p:grpSpPr>
            <p:sp>
              <p:nvSpPr>
                <p:cNvPr id="27" name="Google Shape;27;p2"/>
                <p:cNvSpPr/>
                <p:nvPr/>
              </p:nvSpPr>
              <p:spPr>
                <a:xfrm>
                  <a:off x="-469133" y="-1100060"/>
                  <a:ext cx="2212322" cy="2212322"/>
                </a:xfrm>
                <a:custGeom>
                  <a:avLst/>
                  <a:gdLst/>
                  <a:ahLst/>
                  <a:cxnLst/>
                  <a:rect l="l" t="t" r="r" b="b"/>
                  <a:pathLst>
                    <a:path w="2212322" h="2212322" extrusionOk="0">
                      <a:moveTo>
                        <a:pt x="1106161" y="0"/>
                      </a:moveTo>
                      <a:cubicBezTo>
                        <a:pt x="495243" y="0"/>
                        <a:pt x="0" y="495247"/>
                        <a:pt x="0" y="1106161"/>
                      </a:cubicBezTo>
                      <a:cubicBezTo>
                        <a:pt x="0" y="1717075"/>
                        <a:pt x="495247" y="2212323"/>
                        <a:pt x="1106161" y="2212323"/>
                      </a:cubicBezTo>
                      <a:cubicBezTo>
                        <a:pt x="1717076" y="2212323"/>
                        <a:pt x="2212323" y="1717075"/>
                        <a:pt x="2212323" y="1106161"/>
                      </a:cubicBezTo>
                      <a:cubicBezTo>
                        <a:pt x="2212323" y="495247"/>
                        <a:pt x="1717080" y="0"/>
                        <a:pt x="1106161" y="0"/>
                      </a:cubicBezTo>
                      <a:close/>
                      <a:moveTo>
                        <a:pt x="1106161" y="1973473"/>
                      </a:moveTo>
                      <a:cubicBezTo>
                        <a:pt x="627163" y="1973473"/>
                        <a:pt x="238854" y="1585168"/>
                        <a:pt x="238854" y="1106165"/>
                      </a:cubicBezTo>
                      <a:cubicBezTo>
                        <a:pt x="238854" y="627164"/>
                        <a:pt x="627163" y="238858"/>
                        <a:pt x="1106161" y="238858"/>
                      </a:cubicBezTo>
                      <a:cubicBezTo>
                        <a:pt x="1585159" y="238858"/>
                        <a:pt x="1973469" y="627164"/>
                        <a:pt x="1973469" y="1106165"/>
                      </a:cubicBezTo>
                      <a:cubicBezTo>
                        <a:pt x="1973469" y="1585168"/>
                        <a:pt x="1585163" y="1973473"/>
                        <a:pt x="1106161" y="19734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8" name="Google Shape;28;p2"/>
                <p:cNvGrpSpPr/>
                <p:nvPr/>
              </p:nvGrpSpPr>
              <p:grpSpPr>
                <a:xfrm>
                  <a:off x="713233" y="516408"/>
                  <a:ext cx="1590069" cy="46193"/>
                  <a:chOff x="4986352" y="721135"/>
                  <a:chExt cx="1590069" cy="46193"/>
                </a:xfrm>
              </p:grpSpPr>
              <p:sp>
                <p:nvSpPr>
                  <p:cNvPr id="29" name="Google Shape;29;p2"/>
                  <p:cNvSpPr/>
                  <p:nvPr/>
                </p:nvSpPr>
                <p:spPr>
                  <a:xfrm>
                    <a:off x="4986352" y="721135"/>
                    <a:ext cx="46193" cy="46193"/>
                  </a:xfrm>
                  <a:custGeom>
                    <a:avLst/>
                    <a:gdLst/>
                    <a:ahLst/>
                    <a:cxnLst/>
                    <a:rect l="l" t="t" r="r" b="b"/>
                    <a:pathLst>
                      <a:path w="46193" h="46193" extrusionOk="0">
                        <a:moveTo>
                          <a:pt x="23095" y="0"/>
                        </a:moveTo>
                        <a:cubicBezTo>
                          <a:pt x="10340" y="0"/>
                          <a:pt x="0" y="10340"/>
                          <a:pt x="0" y="23099"/>
                        </a:cubicBezTo>
                        <a:cubicBezTo>
                          <a:pt x="0" y="35858"/>
                          <a:pt x="10340" y="46194"/>
                          <a:pt x="23095" y="46194"/>
                        </a:cubicBezTo>
                        <a:cubicBezTo>
                          <a:pt x="35850" y="46194"/>
                          <a:pt x="46193" y="35854"/>
                          <a:pt x="46193" y="23099"/>
                        </a:cubicBezTo>
                        <a:cubicBezTo>
                          <a:pt x="46193" y="10344"/>
                          <a:pt x="35854"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 name="Google Shape;30;p2"/>
                  <p:cNvSpPr/>
                  <p:nvPr/>
                </p:nvSpPr>
                <p:spPr>
                  <a:xfrm>
                    <a:off x="5126707" y="721135"/>
                    <a:ext cx="46193" cy="46193"/>
                  </a:xfrm>
                  <a:custGeom>
                    <a:avLst/>
                    <a:gdLst/>
                    <a:ahLst/>
                    <a:cxnLst/>
                    <a:rect l="l" t="t" r="r" b="b"/>
                    <a:pathLst>
                      <a:path w="46193" h="46193" extrusionOk="0">
                        <a:moveTo>
                          <a:pt x="23095" y="0"/>
                        </a:moveTo>
                        <a:cubicBezTo>
                          <a:pt x="10340" y="0"/>
                          <a:pt x="0" y="10340"/>
                          <a:pt x="0" y="23099"/>
                        </a:cubicBezTo>
                        <a:cubicBezTo>
                          <a:pt x="0" y="35858"/>
                          <a:pt x="10340" y="46194"/>
                          <a:pt x="23095" y="46194"/>
                        </a:cubicBezTo>
                        <a:cubicBezTo>
                          <a:pt x="35850" y="46194"/>
                          <a:pt x="46193" y="35854"/>
                          <a:pt x="46193" y="23099"/>
                        </a:cubicBezTo>
                        <a:cubicBezTo>
                          <a:pt x="46193" y="10344"/>
                          <a:pt x="35854"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 name="Google Shape;31;p2"/>
                  <p:cNvSpPr/>
                  <p:nvPr/>
                </p:nvSpPr>
                <p:spPr>
                  <a:xfrm>
                    <a:off x="5267058"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 name="Google Shape;32;p2"/>
                  <p:cNvSpPr/>
                  <p:nvPr/>
                </p:nvSpPr>
                <p:spPr>
                  <a:xfrm>
                    <a:off x="5407413"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 name="Google Shape;33;p2"/>
                  <p:cNvSpPr/>
                  <p:nvPr/>
                </p:nvSpPr>
                <p:spPr>
                  <a:xfrm>
                    <a:off x="5547764"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 name="Google Shape;34;p2"/>
                  <p:cNvSpPr/>
                  <p:nvPr/>
                </p:nvSpPr>
                <p:spPr>
                  <a:xfrm>
                    <a:off x="5688115"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 name="Google Shape;35;p2"/>
                  <p:cNvSpPr/>
                  <p:nvPr/>
                </p:nvSpPr>
                <p:spPr>
                  <a:xfrm>
                    <a:off x="5828470"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6" name="Google Shape;36;p2"/>
                  <p:cNvSpPr/>
                  <p:nvPr/>
                </p:nvSpPr>
                <p:spPr>
                  <a:xfrm>
                    <a:off x="5968825"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7" name="Google Shape;37;p2"/>
                  <p:cNvSpPr/>
                  <p:nvPr/>
                </p:nvSpPr>
                <p:spPr>
                  <a:xfrm>
                    <a:off x="6109175"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8" name="Google Shape;38;p2"/>
                  <p:cNvSpPr/>
                  <p:nvPr/>
                </p:nvSpPr>
                <p:spPr>
                  <a:xfrm>
                    <a:off x="6249527" y="721135"/>
                    <a:ext cx="46188" cy="46193"/>
                  </a:xfrm>
                  <a:custGeom>
                    <a:avLst/>
                    <a:gdLst/>
                    <a:ahLst/>
                    <a:cxnLst/>
                    <a:rect l="l" t="t" r="r" b="b"/>
                    <a:pathLst>
                      <a:path w="46188" h="46193" extrusionOk="0">
                        <a:moveTo>
                          <a:pt x="23094" y="0"/>
                        </a:moveTo>
                        <a:cubicBezTo>
                          <a:pt x="10339" y="0"/>
                          <a:pt x="0" y="10340"/>
                          <a:pt x="0" y="23099"/>
                        </a:cubicBezTo>
                        <a:cubicBezTo>
                          <a:pt x="0" y="35858"/>
                          <a:pt x="10339" y="46194"/>
                          <a:pt x="23094" y="46194"/>
                        </a:cubicBezTo>
                        <a:cubicBezTo>
                          <a:pt x="35850" y="46194"/>
                          <a:pt x="46189" y="35854"/>
                          <a:pt x="46189" y="23099"/>
                        </a:cubicBezTo>
                        <a:cubicBezTo>
                          <a:pt x="46189" y="10344"/>
                          <a:pt x="35850" y="0"/>
                          <a:pt x="230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 name="Google Shape;39;p2"/>
                  <p:cNvSpPr/>
                  <p:nvPr/>
                </p:nvSpPr>
                <p:spPr>
                  <a:xfrm>
                    <a:off x="6389881"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 name="Google Shape;40;p2"/>
                  <p:cNvSpPr/>
                  <p:nvPr/>
                </p:nvSpPr>
                <p:spPr>
                  <a:xfrm>
                    <a:off x="6530232"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41" name="Google Shape;41;p2"/>
              <p:cNvGrpSpPr/>
              <p:nvPr/>
            </p:nvGrpSpPr>
            <p:grpSpPr>
              <a:xfrm>
                <a:off x="128142" y="1733347"/>
                <a:ext cx="373968" cy="1090264"/>
                <a:chOff x="6475335" y="2771458"/>
                <a:chExt cx="216079" cy="629919"/>
              </a:xfrm>
            </p:grpSpPr>
            <p:sp>
              <p:nvSpPr>
                <p:cNvPr id="42" name="Google Shape;42;p2"/>
                <p:cNvSpPr/>
                <p:nvPr/>
              </p:nvSpPr>
              <p:spPr>
                <a:xfrm>
                  <a:off x="6475335" y="2771458"/>
                  <a:ext cx="216079" cy="216079"/>
                </a:xfrm>
                <a:custGeom>
                  <a:avLst/>
                  <a:gdLst/>
                  <a:ahLst/>
                  <a:cxnLst/>
                  <a:rect l="l" t="t" r="r" b="b"/>
                  <a:pathLst>
                    <a:path w="216079" h="216079" extrusionOk="0">
                      <a:moveTo>
                        <a:pt x="216080" y="216080"/>
                      </a:moveTo>
                      <a:lnTo>
                        <a:pt x="216080" y="216080"/>
                      </a:lnTo>
                      <a:cubicBezTo>
                        <a:pt x="96741" y="216080"/>
                        <a:pt x="0" y="119339"/>
                        <a:pt x="0" y="0"/>
                      </a:cubicBezTo>
                      <a:lnTo>
                        <a:pt x="0" y="0"/>
                      </a:lnTo>
                      <a:cubicBezTo>
                        <a:pt x="119338" y="0"/>
                        <a:pt x="216080" y="96741"/>
                        <a:pt x="216080" y="216080"/>
                      </a:cubicBezTo>
                      <a:lnTo>
                        <a:pt x="216080" y="2160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 name="Google Shape;43;p2"/>
                <p:cNvSpPr/>
                <p:nvPr/>
              </p:nvSpPr>
              <p:spPr>
                <a:xfrm>
                  <a:off x="6475335" y="2978378"/>
                  <a:ext cx="216079" cy="216079"/>
                </a:xfrm>
                <a:custGeom>
                  <a:avLst/>
                  <a:gdLst/>
                  <a:ahLst/>
                  <a:cxnLst/>
                  <a:rect l="l" t="t" r="r" b="b"/>
                  <a:pathLst>
                    <a:path w="216079" h="216079" extrusionOk="0">
                      <a:moveTo>
                        <a:pt x="216080" y="216080"/>
                      </a:moveTo>
                      <a:lnTo>
                        <a:pt x="216080" y="216080"/>
                      </a:lnTo>
                      <a:cubicBezTo>
                        <a:pt x="96741" y="216080"/>
                        <a:pt x="0" y="119339"/>
                        <a:pt x="0" y="0"/>
                      </a:cubicBezTo>
                      <a:lnTo>
                        <a:pt x="0" y="0"/>
                      </a:lnTo>
                      <a:cubicBezTo>
                        <a:pt x="119338" y="0"/>
                        <a:pt x="216080" y="96741"/>
                        <a:pt x="216080" y="216080"/>
                      </a:cubicBezTo>
                      <a:lnTo>
                        <a:pt x="216080" y="2160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 name="Google Shape;44;p2"/>
                <p:cNvSpPr/>
                <p:nvPr/>
              </p:nvSpPr>
              <p:spPr>
                <a:xfrm>
                  <a:off x="6475335" y="3185298"/>
                  <a:ext cx="216079" cy="216079"/>
                </a:xfrm>
                <a:custGeom>
                  <a:avLst/>
                  <a:gdLst/>
                  <a:ahLst/>
                  <a:cxnLst/>
                  <a:rect l="l" t="t" r="r" b="b"/>
                  <a:pathLst>
                    <a:path w="216079" h="216079" extrusionOk="0">
                      <a:moveTo>
                        <a:pt x="216080" y="216080"/>
                      </a:moveTo>
                      <a:lnTo>
                        <a:pt x="216080" y="216080"/>
                      </a:lnTo>
                      <a:cubicBezTo>
                        <a:pt x="96741" y="216080"/>
                        <a:pt x="0" y="119339"/>
                        <a:pt x="0" y="0"/>
                      </a:cubicBezTo>
                      <a:lnTo>
                        <a:pt x="0" y="0"/>
                      </a:lnTo>
                      <a:cubicBezTo>
                        <a:pt x="119338" y="0"/>
                        <a:pt x="216080" y="96741"/>
                        <a:pt x="216080" y="216080"/>
                      </a:cubicBezTo>
                      <a:lnTo>
                        <a:pt x="216080" y="2160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40"/>
        <p:cNvGrpSpPr/>
        <p:nvPr/>
      </p:nvGrpSpPr>
      <p:grpSpPr>
        <a:xfrm>
          <a:off x="0" y="0"/>
          <a:ext cx="0" cy="0"/>
          <a:chOff x="0" y="0"/>
          <a:chExt cx="0" cy="0"/>
        </a:xfrm>
      </p:grpSpPr>
      <p:pic>
        <p:nvPicPr>
          <p:cNvPr id="241" name="Google Shape;241;p15"/>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sp>
        <p:nvSpPr>
          <p:cNvPr id="242" name="Google Shape;242;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43" name="Google Shape;243;p15"/>
          <p:cNvGrpSpPr/>
          <p:nvPr/>
        </p:nvGrpSpPr>
        <p:grpSpPr>
          <a:xfrm>
            <a:off x="228" y="4570830"/>
            <a:ext cx="589586" cy="572697"/>
            <a:chOff x="228" y="4570830"/>
            <a:chExt cx="589586" cy="572697"/>
          </a:xfrm>
        </p:grpSpPr>
        <p:sp>
          <p:nvSpPr>
            <p:cNvPr id="244" name="Google Shape;244;p15"/>
            <p:cNvSpPr/>
            <p:nvPr/>
          </p:nvSpPr>
          <p:spPr>
            <a:xfrm flipH="1">
              <a:off x="228" y="4788375"/>
              <a:ext cx="355151" cy="355151"/>
            </a:xfrm>
            <a:custGeom>
              <a:avLst/>
              <a:gdLst/>
              <a:ahLst/>
              <a:cxnLst/>
              <a:rect l="l" t="t" r="r" b="b"/>
              <a:pathLst>
                <a:path w="173456" h="173456" extrusionOk="0">
                  <a:moveTo>
                    <a:pt x="0" y="0"/>
                  </a:moveTo>
                  <a:lnTo>
                    <a:pt x="173456" y="0"/>
                  </a:lnTo>
                  <a:lnTo>
                    <a:pt x="173456" y="173456"/>
                  </a:lnTo>
                  <a:lnTo>
                    <a:pt x="0" y="1734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45" name="Google Shape;245;p15"/>
            <p:cNvGrpSpPr/>
            <p:nvPr/>
          </p:nvGrpSpPr>
          <p:grpSpPr>
            <a:xfrm flipH="1">
              <a:off x="210943" y="4570830"/>
              <a:ext cx="378871" cy="362649"/>
              <a:chOff x="6049308" y="2669903"/>
              <a:chExt cx="185077" cy="177144"/>
            </a:xfrm>
          </p:grpSpPr>
          <p:sp>
            <p:nvSpPr>
              <p:cNvPr id="246" name="Google Shape;246;p15"/>
              <p:cNvSpPr/>
              <p:nvPr/>
            </p:nvSpPr>
            <p:spPr>
              <a:xfrm>
                <a:off x="6049308" y="2669903"/>
                <a:ext cx="30787" cy="30787"/>
              </a:xfrm>
              <a:custGeom>
                <a:avLst/>
                <a:gdLst/>
                <a:ahLst/>
                <a:cxnLst/>
                <a:rect l="l" t="t" r="r" b="b"/>
                <a:pathLst>
                  <a:path w="30787" h="30787" extrusionOk="0">
                    <a:moveTo>
                      <a:pt x="30787" y="15394"/>
                    </a:moveTo>
                    <a:cubicBezTo>
                      <a:pt x="30787" y="23895"/>
                      <a:pt x="23895" y="30787"/>
                      <a:pt x="15394" y="30787"/>
                    </a:cubicBezTo>
                    <a:cubicBezTo>
                      <a:pt x="6892" y="30787"/>
                      <a:pt x="0" y="23895"/>
                      <a:pt x="0" y="15394"/>
                    </a:cubicBezTo>
                    <a:cubicBezTo>
                      <a:pt x="0" y="6892"/>
                      <a:pt x="6892" y="0"/>
                      <a:pt x="15394" y="0"/>
                    </a:cubicBezTo>
                    <a:cubicBezTo>
                      <a:pt x="23895" y="0"/>
                      <a:pt x="30787" y="6892"/>
                      <a:pt x="30787" y="153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7" name="Google Shape;247;p15"/>
              <p:cNvSpPr/>
              <p:nvPr/>
            </p:nvSpPr>
            <p:spPr>
              <a:xfrm>
                <a:off x="6203598" y="2669903"/>
                <a:ext cx="30787" cy="30787"/>
              </a:xfrm>
              <a:custGeom>
                <a:avLst/>
                <a:gdLst/>
                <a:ahLst/>
                <a:cxnLst/>
                <a:rect l="l" t="t" r="r" b="b"/>
                <a:pathLst>
                  <a:path w="30787" h="30787" extrusionOk="0">
                    <a:moveTo>
                      <a:pt x="30787" y="15394"/>
                    </a:moveTo>
                    <a:cubicBezTo>
                      <a:pt x="30787" y="23895"/>
                      <a:pt x="23896" y="30787"/>
                      <a:pt x="15394" y="30787"/>
                    </a:cubicBezTo>
                    <a:cubicBezTo>
                      <a:pt x="6892" y="30787"/>
                      <a:pt x="0" y="23895"/>
                      <a:pt x="0" y="15394"/>
                    </a:cubicBezTo>
                    <a:cubicBezTo>
                      <a:pt x="0" y="6892"/>
                      <a:pt x="6892" y="0"/>
                      <a:pt x="15394" y="0"/>
                    </a:cubicBezTo>
                    <a:cubicBezTo>
                      <a:pt x="23896" y="0"/>
                      <a:pt x="30787" y="6892"/>
                      <a:pt x="30787" y="153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8" name="Google Shape;248;p15"/>
              <p:cNvSpPr/>
              <p:nvPr/>
            </p:nvSpPr>
            <p:spPr>
              <a:xfrm>
                <a:off x="6049308" y="2816260"/>
                <a:ext cx="30787" cy="30787"/>
              </a:xfrm>
              <a:custGeom>
                <a:avLst/>
                <a:gdLst/>
                <a:ahLst/>
                <a:cxnLst/>
                <a:rect l="l" t="t" r="r" b="b"/>
                <a:pathLst>
                  <a:path w="30787" h="30787" extrusionOk="0">
                    <a:moveTo>
                      <a:pt x="30787" y="15394"/>
                    </a:moveTo>
                    <a:cubicBezTo>
                      <a:pt x="30787" y="23895"/>
                      <a:pt x="23895" y="30787"/>
                      <a:pt x="15394" y="30787"/>
                    </a:cubicBezTo>
                    <a:cubicBezTo>
                      <a:pt x="6892" y="30787"/>
                      <a:pt x="0" y="23895"/>
                      <a:pt x="0" y="15394"/>
                    </a:cubicBezTo>
                    <a:cubicBezTo>
                      <a:pt x="0" y="6892"/>
                      <a:pt x="6892" y="0"/>
                      <a:pt x="15394" y="0"/>
                    </a:cubicBezTo>
                    <a:cubicBezTo>
                      <a:pt x="23895" y="0"/>
                      <a:pt x="30787" y="6892"/>
                      <a:pt x="30787" y="153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9" name="Google Shape;249;p15"/>
              <p:cNvSpPr/>
              <p:nvPr/>
            </p:nvSpPr>
            <p:spPr>
              <a:xfrm>
                <a:off x="6203598" y="2816260"/>
                <a:ext cx="30787" cy="30787"/>
              </a:xfrm>
              <a:custGeom>
                <a:avLst/>
                <a:gdLst/>
                <a:ahLst/>
                <a:cxnLst/>
                <a:rect l="l" t="t" r="r" b="b"/>
                <a:pathLst>
                  <a:path w="30787" h="30787" extrusionOk="0">
                    <a:moveTo>
                      <a:pt x="30787" y="15394"/>
                    </a:moveTo>
                    <a:cubicBezTo>
                      <a:pt x="30787" y="23895"/>
                      <a:pt x="23896" y="30787"/>
                      <a:pt x="15394" y="30787"/>
                    </a:cubicBezTo>
                    <a:cubicBezTo>
                      <a:pt x="6892" y="30787"/>
                      <a:pt x="0" y="23895"/>
                      <a:pt x="0" y="15394"/>
                    </a:cubicBezTo>
                    <a:cubicBezTo>
                      <a:pt x="0" y="6892"/>
                      <a:pt x="6892" y="0"/>
                      <a:pt x="15394" y="0"/>
                    </a:cubicBezTo>
                    <a:cubicBezTo>
                      <a:pt x="23896" y="0"/>
                      <a:pt x="30787" y="6892"/>
                      <a:pt x="30787" y="153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5"/>
        <p:cNvGrpSpPr/>
        <p:nvPr/>
      </p:nvGrpSpPr>
      <p:grpSpPr>
        <a:xfrm>
          <a:off x="0" y="0"/>
          <a:ext cx="0" cy="0"/>
          <a:chOff x="0" y="0"/>
          <a:chExt cx="0" cy="0"/>
        </a:xfrm>
      </p:grpSpPr>
      <p:pic>
        <p:nvPicPr>
          <p:cNvPr id="46" name="Google Shape;46;p3"/>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sp>
        <p:nvSpPr>
          <p:cNvPr id="47" name="Google Shape;47;p3"/>
          <p:cNvSpPr txBox="1">
            <a:spLocks noGrp="1"/>
          </p:cNvSpPr>
          <p:nvPr>
            <p:ph type="title"/>
          </p:nvPr>
        </p:nvSpPr>
        <p:spPr>
          <a:xfrm>
            <a:off x="1298575" y="1911600"/>
            <a:ext cx="5369400" cy="15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1298575" y="99570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9" name="Google Shape;49;p3"/>
          <p:cNvSpPr txBox="1">
            <a:spLocks noGrp="1"/>
          </p:cNvSpPr>
          <p:nvPr>
            <p:ph type="subTitle" idx="1"/>
          </p:nvPr>
        </p:nvSpPr>
        <p:spPr>
          <a:xfrm>
            <a:off x="1298575" y="3494700"/>
            <a:ext cx="5369400" cy="65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0" name="Google Shape;50;p3"/>
          <p:cNvGrpSpPr/>
          <p:nvPr/>
        </p:nvGrpSpPr>
        <p:grpSpPr>
          <a:xfrm>
            <a:off x="6579352" y="74668"/>
            <a:ext cx="2437010" cy="4984302"/>
            <a:chOff x="6579352" y="74668"/>
            <a:chExt cx="2437010" cy="4984302"/>
          </a:xfrm>
        </p:grpSpPr>
        <p:sp>
          <p:nvSpPr>
            <p:cNvPr id="51" name="Google Shape;51;p3"/>
            <p:cNvSpPr/>
            <p:nvPr/>
          </p:nvSpPr>
          <p:spPr>
            <a:xfrm>
              <a:off x="6579352" y="74668"/>
              <a:ext cx="1646600" cy="1646600"/>
            </a:xfrm>
            <a:custGeom>
              <a:avLst/>
              <a:gdLst/>
              <a:ahLst/>
              <a:cxnLst/>
              <a:rect l="l" t="t" r="r" b="b"/>
              <a:pathLst>
                <a:path w="909724" h="909724" extrusionOk="0">
                  <a:moveTo>
                    <a:pt x="0" y="0"/>
                  </a:moveTo>
                  <a:lnTo>
                    <a:pt x="909724" y="0"/>
                  </a:lnTo>
                  <a:lnTo>
                    <a:pt x="909724" y="909724"/>
                  </a:lnTo>
                  <a:lnTo>
                    <a:pt x="0" y="90972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 name="Google Shape;52;p3"/>
            <p:cNvSpPr/>
            <p:nvPr/>
          </p:nvSpPr>
          <p:spPr>
            <a:xfrm>
              <a:off x="6811721" y="307026"/>
              <a:ext cx="1647858" cy="1647858"/>
            </a:xfrm>
            <a:custGeom>
              <a:avLst/>
              <a:gdLst/>
              <a:ahLst/>
              <a:cxnLst/>
              <a:rect l="l" t="t" r="r" b="b"/>
              <a:pathLst>
                <a:path w="910419" h="910419" extrusionOk="0">
                  <a:moveTo>
                    <a:pt x="910419" y="910420"/>
                  </a:moveTo>
                  <a:lnTo>
                    <a:pt x="0" y="910420"/>
                  </a:lnTo>
                  <a:lnTo>
                    <a:pt x="0" y="0"/>
                  </a:lnTo>
                  <a:lnTo>
                    <a:pt x="910419" y="0"/>
                  </a:lnTo>
                  <a:lnTo>
                    <a:pt x="910419" y="910420"/>
                  </a:lnTo>
                  <a:close/>
                  <a:moveTo>
                    <a:pt x="695" y="909724"/>
                  </a:moveTo>
                  <a:lnTo>
                    <a:pt x="909724" y="909724"/>
                  </a:lnTo>
                  <a:lnTo>
                    <a:pt x="909724" y="695"/>
                  </a:lnTo>
                  <a:lnTo>
                    <a:pt x="695" y="695"/>
                  </a:lnTo>
                  <a:lnTo>
                    <a:pt x="695" y="909724"/>
                  </a:lnTo>
                  <a:close/>
                </a:path>
              </a:pathLst>
            </a:custGeom>
            <a:solidFill>
              <a:srgbClr val="2E417B"/>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 name="Google Shape;53;p3"/>
            <p:cNvSpPr/>
            <p:nvPr/>
          </p:nvSpPr>
          <p:spPr>
            <a:xfrm>
              <a:off x="7909647" y="728566"/>
              <a:ext cx="1106715" cy="628827"/>
            </a:xfrm>
            <a:custGeom>
              <a:avLst/>
              <a:gdLst/>
              <a:ahLst/>
              <a:cxnLst/>
              <a:rect l="l" t="t" r="r" b="b"/>
              <a:pathLst>
                <a:path w="611445" h="347418" extrusionOk="0">
                  <a:moveTo>
                    <a:pt x="611445" y="173709"/>
                  </a:moveTo>
                  <a:cubicBezTo>
                    <a:pt x="611445" y="173709"/>
                    <a:pt x="474568" y="347419"/>
                    <a:pt x="305723" y="347419"/>
                  </a:cubicBezTo>
                  <a:cubicBezTo>
                    <a:pt x="136878" y="347419"/>
                    <a:pt x="0" y="173709"/>
                    <a:pt x="0" y="173709"/>
                  </a:cubicBezTo>
                  <a:cubicBezTo>
                    <a:pt x="0" y="173709"/>
                    <a:pt x="136878" y="0"/>
                    <a:pt x="305723" y="0"/>
                  </a:cubicBezTo>
                  <a:cubicBezTo>
                    <a:pt x="474568" y="0"/>
                    <a:pt x="611445" y="173709"/>
                    <a:pt x="611445" y="1737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 name="Google Shape;54;p3"/>
            <p:cNvSpPr/>
            <p:nvPr/>
          </p:nvSpPr>
          <p:spPr>
            <a:xfrm rot="-4599311">
              <a:off x="8357747" y="937849"/>
              <a:ext cx="211350" cy="211350"/>
            </a:xfrm>
            <a:custGeom>
              <a:avLst/>
              <a:gdLst/>
              <a:ahLst/>
              <a:cxnLst/>
              <a:rect l="l" t="t" r="r" b="b"/>
              <a:pathLst>
                <a:path w="116843" h="116843" extrusionOk="0">
                  <a:moveTo>
                    <a:pt x="116843" y="58422"/>
                  </a:moveTo>
                  <a:cubicBezTo>
                    <a:pt x="116843" y="90687"/>
                    <a:pt x="90687" y="116844"/>
                    <a:pt x="58422" y="116844"/>
                  </a:cubicBezTo>
                  <a:cubicBezTo>
                    <a:pt x="26157" y="116844"/>
                    <a:pt x="1" y="90687"/>
                    <a:pt x="1" y="58422"/>
                  </a:cubicBezTo>
                  <a:cubicBezTo>
                    <a:pt x="1" y="26157"/>
                    <a:pt x="26157" y="0"/>
                    <a:pt x="58422" y="0"/>
                  </a:cubicBezTo>
                  <a:cubicBezTo>
                    <a:pt x="90687" y="0"/>
                    <a:pt x="116843" y="26157"/>
                    <a:pt x="116843" y="584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55" name="Google Shape;55;p3"/>
            <p:cNvGrpSpPr/>
            <p:nvPr/>
          </p:nvGrpSpPr>
          <p:grpSpPr>
            <a:xfrm rot="5400000">
              <a:off x="6978882" y="3568289"/>
              <a:ext cx="2903784" cy="77577"/>
              <a:chOff x="4986352" y="721135"/>
              <a:chExt cx="1590069" cy="46193"/>
            </a:xfrm>
          </p:grpSpPr>
          <p:sp>
            <p:nvSpPr>
              <p:cNvPr id="56" name="Google Shape;56;p3"/>
              <p:cNvSpPr/>
              <p:nvPr/>
            </p:nvSpPr>
            <p:spPr>
              <a:xfrm>
                <a:off x="4986352" y="721135"/>
                <a:ext cx="46193" cy="46193"/>
              </a:xfrm>
              <a:custGeom>
                <a:avLst/>
                <a:gdLst/>
                <a:ahLst/>
                <a:cxnLst/>
                <a:rect l="l" t="t" r="r" b="b"/>
                <a:pathLst>
                  <a:path w="46193" h="46193" extrusionOk="0">
                    <a:moveTo>
                      <a:pt x="23095" y="0"/>
                    </a:moveTo>
                    <a:cubicBezTo>
                      <a:pt x="10340" y="0"/>
                      <a:pt x="0" y="10340"/>
                      <a:pt x="0" y="23099"/>
                    </a:cubicBezTo>
                    <a:cubicBezTo>
                      <a:pt x="0" y="35858"/>
                      <a:pt x="10340" y="46194"/>
                      <a:pt x="23095" y="46194"/>
                    </a:cubicBezTo>
                    <a:cubicBezTo>
                      <a:pt x="35850" y="46194"/>
                      <a:pt x="46193" y="35854"/>
                      <a:pt x="46193" y="23099"/>
                    </a:cubicBezTo>
                    <a:cubicBezTo>
                      <a:pt x="46193" y="10344"/>
                      <a:pt x="35854"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 name="Google Shape;57;p3"/>
              <p:cNvSpPr/>
              <p:nvPr/>
            </p:nvSpPr>
            <p:spPr>
              <a:xfrm>
                <a:off x="5126707" y="721135"/>
                <a:ext cx="46193" cy="46193"/>
              </a:xfrm>
              <a:custGeom>
                <a:avLst/>
                <a:gdLst/>
                <a:ahLst/>
                <a:cxnLst/>
                <a:rect l="l" t="t" r="r" b="b"/>
                <a:pathLst>
                  <a:path w="46193" h="46193" extrusionOk="0">
                    <a:moveTo>
                      <a:pt x="23095" y="0"/>
                    </a:moveTo>
                    <a:cubicBezTo>
                      <a:pt x="10340" y="0"/>
                      <a:pt x="0" y="10340"/>
                      <a:pt x="0" y="23099"/>
                    </a:cubicBezTo>
                    <a:cubicBezTo>
                      <a:pt x="0" y="35858"/>
                      <a:pt x="10340" y="46194"/>
                      <a:pt x="23095" y="46194"/>
                    </a:cubicBezTo>
                    <a:cubicBezTo>
                      <a:pt x="35850" y="46194"/>
                      <a:pt x="46193" y="35854"/>
                      <a:pt x="46193" y="23099"/>
                    </a:cubicBezTo>
                    <a:cubicBezTo>
                      <a:pt x="46193" y="10344"/>
                      <a:pt x="35854"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 name="Google Shape;58;p3"/>
              <p:cNvSpPr/>
              <p:nvPr/>
            </p:nvSpPr>
            <p:spPr>
              <a:xfrm>
                <a:off x="5267058"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 name="Google Shape;59;p3"/>
              <p:cNvSpPr/>
              <p:nvPr/>
            </p:nvSpPr>
            <p:spPr>
              <a:xfrm>
                <a:off x="5407413"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 name="Google Shape;60;p3"/>
              <p:cNvSpPr/>
              <p:nvPr/>
            </p:nvSpPr>
            <p:spPr>
              <a:xfrm>
                <a:off x="5547764"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 name="Google Shape;61;p3"/>
              <p:cNvSpPr/>
              <p:nvPr/>
            </p:nvSpPr>
            <p:spPr>
              <a:xfrm>
                <a:off x="5688115"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 name="Google Shape;62;p3"/>
              <p:cNvSpPr/>
              <p:nvPr/>
            </p:nvSpPr>
            <p:spPr>
              <a:xfrm>
                <a:off x="5828470"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 name="Google Shape;63;p3"/>
              <p:cNvSpPr/>
              <p:nvPr/>
            </p:nvSpPr>
            <p:spPr>
              <a:xfrm>
                <a:off x="5968825"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 name="Google Shape;64;p3"/>
              <p:cNvSpPr/>
              <p:nvPr/>
            </p:nvSpPr>
            <p:spPr>
              <a:xfrm>
                <a:off x="6109175"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 name="Google Shape;65;p3"/>
              <p:cNvSpPr/>
              <p:nvPr/>
            </p:nvSpPr>
            <p:spPr>
              <a:xfrm>
                <a:off x="6249527" y="721135"/>
                <a:ext cx="46188" cy="46193"/>
              </a:xfrm>
              <a:custGeom>
                <a:avLst/>
                <a:gdLst/>
                <a:ahLst/>
                <a:cxnLst/>
                <a:rect l="l" t="t" r="r" b="b"/>
                <a:pathLst>
                  <a:path w="46188" h="46193" extrusionOk="0">
                    <a:moveTo>
                      <a:pt x="23094" y="0"/>
                    </a:moveTo>
                    <a:cubicBezTo>
                      <a:pt x="10339" y="0"/>
                      <a:pt x="0" y="10340"/>
                      <a:pt x="0" y="23099"/>
                    </a:cubicBezTo>
                    <a:cubicBezTo>
                      <a:pt x="0" y="35858"/>
                      <a:pt x="10339" y="46194"/>
                      <a:pt x="23094" y="46194"/>
                    </a:cubicBezTo>
                    <a:cubicBezTo>
                      <a:pt x="35850" y="46194"/>
                      <a:pt x="46189" y="35854"/>
                      <a:pt x="46189" y="23099"/>
                    </a:cubicBezTo>
                    <a:cubicBezTo>
                      <a:pt x="46189" y="10344"/>
                      <a:pt x="35850" y="0"/>
                      <a:pt x="2309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 name="Google Shape;66;p3"/>
              <p:cNvSpPr/>
              <p:nvPr/>
            </p:nvSpPr>
            <p:spPr>
              <a:xfrm>
                <a:off x="6389881"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 name="Google Shape;67;p3"/>
              <p:cNvSpPr/>
              <p:nvPr/>
            </p:nvSpPr>
            <p:spPr>
              <a:xfrm>
                <a:off x="6530232" y="721135"/>
                <a:ext cx="46189" cy="46193"/>
              </a:xfrm>
              <a:custGeom>
                <a:avLst/>
                <a:gdLst/>
                <a:ahLst/>
                <a:cxnLst/>
                <a:rect l="l" t="t" r="r" b="b"/>
                <a:pathLst>
                  <a:path w="46189" h="46193" extrusionOk="0">
                    <a:moveTo>
                      <a:pt x="23095" y="0"/>
                    </a:moveTo>
                    <a:cubicBezTo>
                      <a:pt x="10340" y="0"/>
                      <a:pt x="0" y="10340"/>
                      <a:pt x="0" y="23099"/>
                    </a:cubicBezTo>
                    <a:cubicBezTo>
                      <a:pt x="0" y="35858"/>
                      <a:pt x="10340" y="46194"/>
                      <a:pt x="23095" y="46194"/>
                    </a:cubicBezTo>
                    <a:cubicBezTo>
                      <a:pt x="35850" y="46194"/>
                      <a:pt x="46189" y="35854"/>
                      <a:pt x="46189" y="23099"/>
                    </a:cubicBezTo>
                    <a:cubicBezTo>
                      <a:pt x="46189" y="10344"/>
                      <a:pt x="35850" y="0"/>
                      <a:pt x="230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8"/>
        <p:cNvGrpSpPr/>
        <p:nvPr/>
      </p:nvGrpSpPr>
      <p:grpSpPr>
        <a:xfrm>
          <a:off x="0" y="0"/>
          <a:ext cx="0" cy="0"/>
          <a:chOff x="0" y="0"/>
          <a:chExt cx="0" cy="0"/>
        </a:xfrm>
      </p:grpSpPr>
      <p:pic>
        <p:nvPicPr>
          <p:cNvPr id="69" name="Google Shape;69;p4"/>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sp>
        <p:nvSpPr>
          <p:cNvPr id="70" name="Google Shape;7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4"/>
          <p:cNvSpPr txBox="1">
            <a:spLocks noGrp="1"/>
          </p:cNvSpPr>
          <p:nvPr>
            <p:ph type="body" idx="1"/>
          </p:nvPr>
        </p:nvSpPr>
        <p:spPr>
          <a:xfrm>
            <a:off x="720000" y="1215751"/>
            <a:ext cx="7704000" cy="392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72" name="Google Shape;72;p4"/>
          <p:cNvGrpSpPr/>
          <p:nvPr/>
        </p:nvGrpSpPr>
        <p:grpSpPr>
          <a:xfrm>
            <a:off x="11" y="52616"/>
            <a:ext cx="9044686" cy="4994899"/>
            <a:chOff x="11" y="52616"/>
            <a:chExt cx="9044686" cy="4994899"/>
          </a:xfrm>
        </p:grpSpPr>
        <p:sp>
          <p:nvSpPr>
            <p:cNvPr id="73" name="Google Shape;73;p4"/>
            <p:cNvSpPr/>
            <p:nvPr/>
          </p:nvSpPr>
          <p:spPr>
            <a:xfrm>
              <a:off x="8210301" y="4384626"/>
              <a:ext cx="685874" cy="486976"/>
            </a:xfrm>
            <a:custGeom>
              <a:avLst/>
              <a:gdLst/>
              <a:ahLst/>
              <a:cxnLst/>
              <a:rect l="l" t="t" r="r" b="b"/>
              <a:pathLst>
                <a:path w="611024" h="433832" extrusionOk="0">
                  <a:moveTo>
                    <a:pt x="467120" y="433833"/>
                  </a:moveTo>
                  <a:lnTo>
                    <a:pt x="0" y="433833"/>
                  </a:lnTo>
                  <a:lnTo>
                    <a:pt x="0" y="432442"/>
                  </a:lnTo>
                  <a:lnTo>
                    <a:pt x="467120" y="432442"/>
                  </a:lnTo>
                  <a:cubicBezTo>
                    <a:pt x="545732" y="432442"/>
                    <a:pt x="609633" y="368520"/>
                    <a:pt x="609633" y="289945"/>
                  </a:cubicBezTo>
                  <a:lnTo>
                    <a:pt x="609633" y="0"/>
                  </a:lnTo>
                  <a:lnTo>
                    <a:pt x="611024" y="0"/>
                  </a:lnTo>
                  <a:lnTo>
                    <a:pt x="611024" y="289945"/>
                  </a:lnTo>
                  <a:cubicBezTo>
                    <a:pt x="611024" y="369287"/>
                    <a:pt x="546490" y="433833"/>
                    <a:pt x="467120" y="433833"/>
                  </a:cubicBezTo>
                  <a:close/>
                </a:path>
              </a:pathLst>
            </a:custGeom>
            <a:solidFill>
              <a:srgbClr val="2E417B"/>
            </a:solid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 name="Google Shape;74;p4"/>
            <p:cNvSpPr/>
            <p:nvPr/>
          </p:nvSpPr>
          <p:spPr>
            <a:xfrm>
              <a:off x="8686553" y="4689371"/>
              <a:ext cx="358144" cy="358144"/>
            </a:xfrm>
            <a:custGeom>
              <a:avLst/>
              <a:gdLst/>
              <a:ahLst/>
              <a:cxnLst/>
              <a:rect l="l" t="t" r="r" b="b"/>
              <a:pathLst>
                <a:path w="319059" h="319059" extrusionOk="0">
                  <a:moveTo>
                    <a:pt x="319059" y="159530"/>
                  </a:moveTo>
                  <a:cubicBezTo>
                    <a:pt x="319059" y="247635"/>
                    <a:pt x="247635" y="319059"/>
                    <a:pt x="159530" y="319059"/>
                  </a:cubicBezTo>
                  <a:cubicBezTo>
                    <a:pt x="71424" y="319059"/>
                    <a:pt x="0" y="247635"/>
                    <a:pt x="0" y="159530"/>
                  </a:cubicBezTo>
                  <a:cubicBezTo>
                    <a:pt x="0" y="71424"/>
                    <a:pt x="71424" y="0"/>
                    <a:pt x="159530" y="0"/>
                  </a:cubicBezTo>
                  <a:cubicBezTo>
                    <a:pt x="247636" y="0"/>
                    <a:pt x="319059" y="71424"/>
                    <a:pt x="319059" y="1595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75" name="Google Shape;75;p4"/>
            <p:cNvGrpSpPr/>
            <p:nvPr/>
          </p:nvGrpSpPr>
          <p:grpSpPr>
            <a:xfrm>
              <a:off x="11" y="52616"/>
              <a:ext cx="998450" cy="392406"/>
              <a:chOff x="4039328" y="923305"/>
              <a:chExt cx="771004" cy="303016"/>
            </a:xfrm>
          </p:grpSpPr>
          <p:sp>
            <p:nvSpPr>
              <p:cNvPr id="76" name="Google Shape;76;p4"/>
              <p:cNvSpPr/>
              <p:nvPr/>
            </p:nvSpPr>
            <p:spPr>
              <a:xfrm>
                <a:off x="4039328" y="923305"/>
                <a:ext cx="771004" cy="65292"/>
              </a:xfrm>
              <a:custGeom>
                <a:avLst/>
                <a:gdLst/>
                <a:ahLst/>
                <a:cxnLst/>
                <a:rect l="l" t="t" r="r" b="b"/>
                <a:pathLst>
                  <a:path w="771004" h="65292" extrusionOk="0">
                    <a:moveTo>
                      <a:pt x="771005" y="32646"/>
                    </a:moveTo>
                    <a:cubicBezTo>
                      <a:pt x="771005" y="14618"/>
                      <a:pt x="756386" y="0"/>
                      <a:pt x="738358" y="0"/>
                    </a:cubicBezTo>
                    <a:lnTo>
                      <a:pt x="0" y="0"/>
                    </a:lnTo>
                    <a:lnTo>
                      <a:pt x="0" y="65292"/>
                    </a:lnTo>
                    <a:lnTo>
                      <a:pt x="738358" y="65292"/>
                    </a:lnTo>
                    <a:cubicBezTo>
                      <a:pt x="756386" y="65292"/>
                      <a:pt x="771005" y="50674"/>
                      <a:pt x="771005" y="3264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 name="Google Shape;77;p4"/>
              <p:cNvSpPr/>
              <p:nvPr/>
            </p:nvSpPr>
            <p:spPr>
              <a:xfrm>
                <a:off x="4039328" y="1042167"/>
                <a:ext cx="771004" cy="65292"/>
              </a:xfrm>
              <a:custGeom>
                <a:avLst/>
                <a:gdLst/>
                <a:ahLst/>
                <a:cxnLst/>
                <a:rect l="l" t="t" r="r" b="b"/>
                <a:pathLst>
                  <a:path w="771004" h="65292" extrusionOk="0">
                    <a:moveTo>
                      <a:pt x="738358" y="0"/>
                    </a:moveTo>
                    <a:lnTo>
                      <a:pt x="0" y="0"/>
                    </a:lnTo>
                    <a:lnTo>
                      <a:pt x="0" y="65292"/>
                    </a:lnTo>
                    <a:lnTo>
                      <a:pt x="738358" y="65292"/>
                    </a:lnTo>
                    <a:cubicBezTo>
                      <a:pt x="756386" y="65292"/>
                      <a:pt x="771005" y="50674"/>
                      <a:pt x="771005" y="32646"/>
                    </a:cubicBezTo>
                    <a:cubicBezTo>
                      <a:pt x="771005" y="14618"/>
                      <a:pt x="756386" y="0"/>
                      <a:pt x="738358"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 name="Google Shape;78;p4"/>
              <p:cNvSpPr/>
              <p:nvPr/>
            </p:nvSpPr>
            <p:spPr>
              <a:xfrm>
                <a:off x="4039328" y="1161029"/>
                <a:ext cx="771004" cy="65292"/>
              </a:xfrm>
              <a:custGeom>
                <a:avLst/>
                <a:gdLst/>
                <a:ahLst/>
                <a:cxnLst/>
                <a:rect l="l" t="t" r="r" b="b"/>
                <a:pathLst>
                  <a:path w="771004" h="65292" extrusionOk="0">
                    <a:moveTo>
                      <a:pt x="738358" y="0"/>
                    </a:moveTo>
                    <a:lnTo>
                      <a:pt x="0" y="0"/>
                    </a:lnTo>
                    <a:lnTo>
                      <a:pt x="0" y="65292"/>
                    </a:lnTo>
                    <a:lnTo>
                      <a:pt x="738358" y="65292"/>
                    </a:lnTo>
                    <a:cubicBezTo>
                      <a:pt x="756386" y="65292"/>
                      <a:pt x="771005" y="50674"/>
                      <a:pt x="771005" y="32646"/>
                    </a:cubicBezTo>
                    <a:cubicBezTo>
                      <a:pt x="771005" y="14618"/>
                      <a:pt x="756386" y="0"/>
                      <a:pt x="738358"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9"/>
        <p:cNvGrpSpPr/>
        <p:nvPr/>
      </p:nvGrpSpPr>
      <p:grpSpPr>
        <a:xfrm>
          <a:off x="0" y="0"/>
          <a:ext cx="0" cy="0"/>
          <a:chOff x="0" y="0"/>
          <a:chExt cx="0" cy="0"/>
        </a:xfrm>
      </p:grpSpPr>
      <p:pic>
        <p:nvPicPr>
          <p:cNvPr id="80" name="Google Shape;80;p5"/>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sp>
        <p:nvSpPr>
          <p:cNvPr id="81" name="Google Shape;8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5018342" y="2314024"/>
            <a:ext cx="3356400" cy="190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5"/>
          <p:cNvSpPr txBox="1">
            <a:spLocks noGrp="1"/>
          </p:cNvSpPr>
          <p:nvPr>
            <p:ph type="subTitle" idx="2"/>
          </p:nvPr>
        </p:nvSpPr>
        <p:spPr>
          <a:xfrm>
            <a:off x="769268" y="2314024"/>
            <a:ext cx="3356400" cy="190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5"/>
          <p:cNvSpPr txBox="1">
            <a:spLocks noGrp="1"/>
          </p:cNvSpPr>
          <p:nvPr>
            <p:ph type="subTitle" idx="3"/>
          </p:nvPr>
        </p:nvSpPr>
        <p:spPr>
          <a:xfrm>
            <a:off x="769255" y="18176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5" name="Google Shape;85;p5"/>
          <p:cNvSpPr txBox="1">
            <a:spLocks noGrp="1"/>
          </p:cNvSpPr>
          <p:nvPr>
            <p:ph type="subTitle" idx="4"/>
          </p:nvPr>
        </p:nvSpPr>
        <p:spPr>
          <a:xfrm>
            <a:off x="5018345" y="1817675"/>
            <a:ext cx="3356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86" name="Google Shape;86;p5"/>
          <p:cNvGrpSpPr/>
          <p:nvPr/>
        </p:nvGrpSpPr>
        <p:grpSpPr>
          <a:xfrm>
            <a:off x="0" y="-4"/>
            <a:ext cx="9144003" cy="5143663"/>
            <a:chOff x="0" y="-4"/>
            <a:chExt cx="9144003" cy="5143663"/>
          </a:xfrm>
        </p:grpSpPr>
        <p:grpSp>
          <p:nvGrpSpPr>
            <p:cNvPr id="87" name="Google Shape;87;p5"/>
            <p:cNvGrpSpPr/>
            <p:nvPr/>
          </p:nvGrpSpPr>
          <p:grpSpPr>
            <a:xfrm>
              <a:off x="0" y="-4"/>
              <a:ext cx="388827" cy="748459"/>
              <a:chOff x="0" y="-4"/>
              <a:chExt cx="388827" cy="748459"/>
            </a:xfrm>
          </p:grpSpPr>
          <p:sp>
            <p:nvSpPr>
              <p:cNvPr id="88" name="Google Shape;88;p5"/>
              <p:cNvSpPr/>
              <p:nvPr/>
            </p:nvSpPr>
            <p:spPr>
              <a:xfrm>
                <a:off x="0" y="-4"/>
                <a:ext cx="64436" cy="748459"/>
              </a:xfrm>
              <a:custGeom>
                <a:avLst/>
                <a:gdLst/>
                <a:ahLst/>
                <a:cxnLst/>
                <a:rect l="l" t="t" r="r" b="b"/>
                <a:pathLst>
                  <a:path w="64436" h="303020" extrusionOk="0">
                    <a:moveTo>
                      <a:pt x="0" y="0"/>
                    </a:moveTo>
                    <a:lnTo>
                      <a:pt x="64437" y="0"/>
                    </a:lnTo>
                    <a:lnTo>
                      <a:pt x="64437" y="303021"/>
                    </a:lnTo>
                    <a:lnTo>
                      <a:pt x="0" y="3030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9" name="Google Shape;89;p5"/>
              <p:cNvSpPr/>
              <p:nvPr/>
            </p:nvSpPr>
            <p:spPr>
              <a:xfrm>
                <a:off x="108128" y="-4"/>
                <a:ext cx="64440" cy="748459"/>
              </a:xfrm>
              <a:custGeom>
                <a:avLst/>
                <a:gdLst/>
                <a:ahLst/>
                <a:cxnLst/>
                <a:rect l="l" t="t" r="r" b="b"/>
                <a:pathLst>
                  <a:path w="64440" h="303020" extrusionOk="0">
                    <a:moveTo>
                      <a:pt x="0" y="0"/>
                    </a:moveTo>
                    <a:lnTo>
                      <a:pt x="64441" y="0"/>
                    </a:lnTo>
                    <a:lnTo>
                      <a:pt x="64441" y="303021"/>
                    </a:lnTo>
                    <a:lnTo>
                      <a:pt x="0" y="3030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0" name="Google Shape;90;p5"/>
              <p:cNvSpPr/>
              <p:nvPr/>
            </p:nvSpPr>
            <p:spPr>
              <a:xfrm>
                <a:off x="216259" y="-4"/>
                <a:ext cx="64436" cy="748459"/>
              </a:xfrm>
              <a:custGeom>
                <a:avLst/>
                <a:gdLst/>
                <a:ahLst/>
                <a:cxnLst/>
                <a:rect l="l" t="t" r="r" b="b"/>
                <a:pathLst>
                  <a:path w="64436" h="303020" extrusionOk="0">
                    <a:moveTo>
                      <a:pt x="0" y="0"/>
                    </a:moveTo>
                    <a:lnTo>
                      <a:pt x="64437" y="0"/>
                    </a:lnTo>
                    <a:lnTo>
                      <a:pt x="64437" y="303021"/>
                    </a:lnTo>
                    <a:lnTo>
                      <a:pt x="0" y="3030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1" name="Google Shape;91;p5"/>
              <p:cNvSpPr/>
              <p:nvPr/>
            </p:nvSpPr>
            <p:spPr>
              <a:xfrm>
                <a:off x="324391" y="-4"/>
                <a:ext cx="64436" cy="748459"/>
              </a:xfrm>
              <a:custGeom>
                <a:avLst/>
                <a:gdLst/>
                <a:ahLst/>
                <a:cxnLst/>
                <a:rect l="l" t="t" r="r" b="b"/>
                <a:pathLst>
                  <a:path w="64436" h="303020" extrusionOk="0">
                    <a:moveTo>
                      <a:pt x="0" y="0"/>
                    </a:moveTo>
                    <a:lnTo>
                      <a:pt x="64437" y="0"/>
                    </a:lnTo>
                    <a:lnTo>
                      <a:pt x="64437" y="303021"/>
                    </a:lnTo>
                    <a:lnTo>
                      <a:pt x="0" y="30302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92" name="Google Shape;92;p5"/>
            <p:cNvGrpSpPr/>
            <p:nvPr/>
          </p:nvGrpSpPr>
          <p:grpSpPr>
            <a:xfrm flipH="1">
              <a:off x="8196979" y="5067308"/>
              <a:ext cx="614970" cy="67353"/>
              <a:chOff x="4468347" y="2478165"/>
              <a:chExt cx="380292" cy="41653"/>
            </a:xfrm>
          </p:grpSpPr>
          <p:sp>
            <p:nvSpPr>
              <p:cNvPr id="93" name="Google Shape;93;p5"/>
              <p:cNvSpPr/>
              <p:nvPr/>
            </p:nvSpPr>
            <p:spPr>
              <a:xfrm>
                <a:off x="4468347" y="2478165"/>
                <a:ext cx="41653" cy="41653"/>
              </a:xfrm>
              <a:custGeom>
                <a:avLst/>
                <a:gdLst/>
                <a:ahLst/>
                <a:cxnLst/>
                <a:rect l="l" t="t" r="r" b="b"/>
                <a:pathLst>
                  <a:path w="41653" h="41653" extrusionOk="0">
                    <a:moveTo>
                      <a:pt x="41654" y="20827"/>
                    </a:moveTo>
                    <a:cubicBezTo>
                      <a:pt x="41654" y="32329"/>
                      <a:pt x="32329" y="41654"/>
                      <a:pt x="20827" y="41654"/>
                    </a:cubicBezTo>
                    <a:cubicBezTo>
                      <a:pt x="9324" y="41654"/>
                      <a:pt x="0" y="32329"/>
                      <a:pt x="0" y="20827"/>
                    </a:cubicBezTo>
                    <a:cubicBezTo>
                      <a:pt x="0" y="9325"/>
                      <a:pt x="9324" y="0"/>
                      <a:pt x="20827" y="0"/>
                    </a:cubicBezTo>
                    <a:cubicBezTo>
                      <a:pt x="32329" y="0"/>
                      <a:pt x="41654" y="9325"/>
                      <a:pt x="41654" y="2082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4" name="Google Shape;94;p5"/>
              <p:cNvSpPr/>
              <p:nvPr/>
            </p:nvSpPr>
            <p:spPr>
              <a:xfrm>
                <a:off x="4581228" y="2478165"/>
                <a:ext cx="41653" cy="41653"/>
              </a:xfrm>
              <a:custGeom>
                <a:avLst/>
                <a:gdLst/>
                <a:ahLst/>
                <a:cxnLst/>
                <a:rect l="l" t="t" r="r" b="b"/>
                <a:pathLst>
                  <a:path w="41653" h="41653" extrusionOk="0">
                    <a:moveTo>
                      <a:pt x="41654" y="20827"/>
                    </a:moveTo>
                    <a:cubicBezTo>
                      <a:pt x="41654" y="32329"/>
                      <a:pt x="32329" y="41654"/>
                      <a:pt x="20827" y="41654"/>
                    </a:cubicBezTo>
                    <a:cubicBezTo>
                      <a:pt x="9324" y="41654"/>
                      <a:pt x="0" y="32329"/>
                      <a:pt x="0" y="20827"/>
                    </a:cubicBezTo>
                    <a:cubicBezTo>
                      <a:pt x="0" y="9325"/>
                      <a:pt x="9324" y="0"/>
                      <a:pt x="20827" y="0"/>
                    </a:cubicBezTo>
                    <a:cubicBezTo>
                      <a:pt x="32329" y="0"/>
                      <a:pt x="41654" y="9325"/>
                      <a:pt x="41654" y="2082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 name="Google Shape;95;p5"/>
              <p:cNvSpPr/>
              <p:nvPr/>
            </p:nvSpPr>
            <p:spPr>
              <a:xfrm>
                <a:off x="4694109" y="2478165"/>
                <a:ext cx="41653" cy="41653"/>
              </a:xfrm>
              <a:custGeom>
                <a:avLst/>
                <a:gdLst/>
                <a:ahLst/>
                <a:cxnLst/>
                <a:rect l="l" t="t" r="r" b="b"/>
                <a:pathLst>
                  <a:path w="41653" h="41653" extrusionOk="0">
                    <a:moveTo>
                      <a:pt x="41654" y="20827"/>
                    </a:moveTo>
                    <a:cubicBezTo>
                      <a:pt x="41654" y="32329"/>
                      <a:pt x="32329" y="41654"/>
                      <a:pt x="20827" y="41654"/>
                    </a:cubicBezTo>
                    <a:cubicBezTo>
                      <a:pt x="9324" y="41654"/>
                      <a:pt x="0" y="32329"/>
                      <a:pt x="0" y="20827"/>
                    </a:cubicBezTo>
                    <a:cubicBezTo>
                      <a:pt x="0" y="9325"/>
                      <a:pt x="9324" y="0"/>
                      <a:pt x="20827" y="0"/>
                    </a:cubicBezTo>
                    <a:cubicBezTo>
                      <a:pt x="32329" y="0"/>
                      <a:pt x="41654" y="9325"/>
                      <a:pt x="41654" y="2082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 name="Google Shape;96;p5"/>
              <p:cNvSpPr/>
              <p:nvPr/>
            </p:nvSpPr>
            <p:spPr>
              <a:xfrm>
                <a:off x="4806986" y="2478165"/>
                <a:ext cx="41653" cy="41653"/>
              </a:xfrm>
              <a:custGeom>
                <a:avLst/>
                <a:gdLst/>
                <a:ahLst/>
                <a:cxnLst/>
                <a:rect l="l" t="t" r="r" b="b"/>
                <a:pathLst>
                  <a:path w="41653" h="41653" extrusionOk="0">
                    <a:moveTo>
                      <a:pt x="41654" y="20827"/>
                    </a:moveTo>
                    <a:cubicBezTo>
                      <a:pt x="41654" y="32329"/>
                      <a:pt x="32329" y="41654"/>
                      <a:pt x="20827" y="41654"/>
                    </a:cubicBezTo>
                    <a:cubicBezTo>
                      <a:pt x="9324" y="41654"/>
                      <a:pt x="0" y="32329"/>
                      <a:pt x="0" y="20827"/>
                    </a:cubicBezTo>
                    <a:cubicBezTo>
                      <a:pt x="0" y="9325"/>
                      <a:pt x="9324" y="0"/>
                      <a:pt x="20827" y="0"/>
                    </a:cubicBezTo>
                    <a:cubicBezTo>
                      <a:pt x="32329" y="0"/>
                      <a:pt x="41654" y="9325"/>
                      <a:pt x="41654" y="2082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97" name="Google Shape;97;p5"/>
            <p:cNvSpPr/>
            <p:nvPr/>
          </p:nvSpPr>
          <p:spPr>
            <a:xfrm flipH="1">
              <a:off x="8951778" y="4603998"/>
              <a:ext cx="192225" cy="539661"/>
            </a:xfrm>
            <a:custGeom>
              <a:avLst/>
              <a:gdLst/>
              <a:ahLst/>
              <a:cxnLst/>
              <a:rect l="l" t="t" r="r" b="b"/>
              <a:pathLst>
                <a:path w="118841" h="333639" extrusionOk="0">
                  <a:moveTo>
                    <a:pt x="0" y="0"/>
                  </a:moveTo>
                  <a:lnTo>
                    <a:pt x="118841" y="0"/>
                  </a:lnTo>
                  <a:lnTo>
                    <a:pt x="118841" y="333639"/>
                  </a:lnTo>
                  <a:lnTo>
                    <a:pt x="0" y="3336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8"/>
        <p:cNvGrpSpPr/>
        <p:nvPr/>
      </p:nvGrpSpPr>
      <p:grpSpPr>
        <a:xfrm>
          <a:off x="0" y="0"/>
          <a:ext cx="0" cy="0"/>
          <a:chOff x="0" y="0"/>
          <a:chExt cx="0" cy="0"/>
        </a:xfrm>
      </p:grpSpPr>
      <p:pic>
        <p:nvPicPr>
          <p:cNvPr id="99" name="Google Shape;99;p6"/>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sp>
        <p:nvSpPr>
          <p:cNvPr id="100" name="Google Shape;10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1" name="Google Shape;101;p6"/>
          <p:cNvGrpSpPr/>
          <p:nvPr/>
        </p:nvGrpSpPr>
        <p:grpSpPr>
          <a:xfrm>
            <a:off x="8458893" y="10"/>
            <a:ext cx="635328" cy="986815"/>
            <a:chOff x="8458893" y="10"/>
            <a:chExt cx="635328" cy="986815"/>
          </a:xfrm>
        </p:grpSpPr>
        <p:sp>
          <p:nvSpPr>
            <p:cNvPr id="102" name="Google Shape;102;p6"/>
            <p:cNvSpPr/>
            <p:nvPr/>
          </p:nvSpPr>
          <p:spPr>
            <a:xfrm>
              <a:off x="8803682" y="154478"/>
              <a:ext cx="290539" cy="290539"/>
            </a:xfrm>
            <a:custGeom>
              <a:avLst/>
              <a:gdLst/>
              <a:ahLst/>
              <a:cxnLst/>
              <a:rect l="l" t="t" r="r" b="b"/>
              <a:pathLst>
                <a:path w="173456" h="173456" extrusionOk="0">
                  <a:moveTo>
                    <a:pt x="0" y="0"/>
                  </a:moveTo>
                  <a:lnTo>
                    <a:pt x="173456" y="0"/>
                  </a:lnTo>
                  <a:lnTo>
                    <a:pt x="173456" y="173456"/>
                  </a:lnTo>
                  <a:lnTo>
                    <a:pt x="0" y="17345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 name="Google Shape;103;p6"/>
            <p:cNvSpPr/>
            <p:nvPr/>
          </p:nvSpPr>
          <p:spPr>
            <a:xfrm>
              <a:off x="8734740" y="10"/>
              <a:ext cx="13801" cy="986815"/>
            </a:xfrm>
            <a:custGeom>
              <a:avLst/>
              <a:gdLst/>
              <a:ahLst/>
              <a:cxnLst/>
              <a:rect l="l" t="t" r="r" b="b"/>
              <a:pathLst>
                <a:path w="10803" h="772458" extrusionOk="0">
                  <a:moveTo>
                    <a:pt x="0" y="0"/>
                  </a:moveTo>
                  <a:lnTo>
                    <a:pt x="10803" y="0"/>
                  </a:lnTo>
                  <a:lnTo>
                    <a:pt x="10803" y="772459"/>
                  </a:lnTo>
                  <a:lnTo>
                    <a:pt x="0" y="7724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4" name="Google Shape;104;p6"/>
            <p:cNvSpPr/>
            <p:nvPr/>
          </p:nvSpPr>
          <p:spPr>
            <a:xfrm>
              <a:off x="8665779" y="10"/>
              <a:ext cx="13801" cy="986815"/>
            </a:xfrm>
            <a:custGeom>
              <a:avLst/>
              <a:gdLst/>
              <a:ahLst/>
              <a:cxnLst/>
              <a:rect l="l" t="t" r="r" b="b"/>
              <a:pathLst>
                <a:path w="10803" h="772458" extrusionOk="0">
                  <a:moveTo>
                    <a:pt x="0" y="0"/>
                  </a:moveTo>
                  <a:lnTo>
                    <a:pt x="10803" y="0"/>
                  </a:lnTo>
                  <a:lnTo>
                    <a:pt x="10803" y="772459"/>
                  </a:lnTo>
                  <a:lnTo>
                    <a:pt x="0" y="7724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5" name="Google Shape;105;p6"/>
            <p:cNvSpPr/>
            <p:nvPr/>
          </p:nvSpPr>
          <p:spPr>
            <a:xfrm>
              <a:off x="8596814" y="10"/>
              <a:ext cx="13801" cy="986815"/>
            </a:xfrm>
            <a:custGeom>
              <a:avLst/>
              <a:gdLst/>
              <a:ahLst/>
              <a:cxnLst/>
              <a:rect l="l" t="t" r="r" b="b"/>
              <a:pathLst>
                <a:path w="10803" h="772458" extrusionOk="0">
                  <a:moveTo>
                    <a:pt x="0" y="0"/>
                  </a:moveTo>
                  <a:lnTo>
                    <a:pt x="10803" y="0"/>
                  </a:lnTo>
                  <a:lnTo>
                    <a:pt x="10803" y="772459"/>
                  </a:lnTo>
                  <a:lnTo>
                    <a:pt x="0" y="7724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6" name="Google Shape;106;p6"/>
            <p:cNvSpPr/>
            <p:nvPr/>
          </p:nvSpPr>
          <p:spPr>
            <a:xfrm>
              <a:off x="8527854" y="10"/>
              <a:ext cx="13801" cy="986815"/>
            </a:xfrm>
            <a:custGeom>
              <a:avLst/>
              <a:gdLst/>
              <a:ahLst/>
              <a:cxnLst/>
              <a:rect l="l" t="t" r="r" b="b"/>
              <a:pathLst>
                <a:path w="10803" h="772458" extrusionOk="0">
                  <a:moveTo>
                    <a:pt x="0" y="0"/>
                  </a:moveTo>
                  <a:lnTo>
                    <a:pt x="10803" y="0"/>
                  </a:lnTo>
                  <a:lnTo>
                    <a:pt x="10803" y="772459"/>
                  </a:lnTo>
                  <a:lnTo>
                    <a:pt x="0" y="7724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 name="Google Shape;107;p6"/>
            <p:cNvSpPr/>
            <p:nvPr/>
          </p:nvSpPr>
          <p:spPr>
            <a:xfrm>
              <a:off x="8458893" y="10"/>
              <a:ext cx="13801" cy="986815"/>
            </a:xfrm>
            <a:custGeom>
              <a:avLst/>
              <a:gdLst/>
              <a:ahLst/>
              <a:cxnLst/>
              <a:rect l="l" t="t" r="r" b="b"/>
              <a:pathLst>
                <a:path w="10803" h="772458" extrusionOk="0">
                  <a:moveTo>
                    <a:pt x="0" y="0"/>
                  </a:moveTo>
                  <a:lnTo>
                    <a:pt x="10803" y="0"/>
                  </a:lnTo>
                  <a:lnTo>
                    <a:pt x="10803" y="772459"/>
                  </a:lnTo>
                  <a:lnTo>
                    <a:pt x="0" y="77245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8"/>
        <p:cNvGrpSpPr/>
        <p:nvPr/>
      </p:nvGrpSpPr>
      <p:grpSpPr>
        <a:xfrm>
          <a:off x="0" y="0"/>
          <a:ext cx="0" cy="0"/>
          <a:chOff x="0" y="0"/>
          <a:chExt cx="0" cy="0"/>
        </a:xfrm>
      </p:grpSpPr>
      <p:pic>
        <p:nvPicPr>
          <p:cNvPr id="109" name="Google Shape;109;p7"/>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sp>
        <p:nvSpPr>
          <p:cNvPr id="110" name="Google Shape;110;p7"/>
          <p:cNvSpPr txBox="1">
            <a:spLocks noGrp="1"/>
          </p:cNvSpPr>
          <p:nvPr>
            <p:ph type="title"/>
          </p:nvPr>
        </p:nvSpPr>
        <p:spPr>
          <a:xfrm>
            <a:off x="720000" y="539500"/>
            <a:ext cx="4160700" cy="919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7"/>
          <p:cNvSpPr txBox="1">
            <a:spLocks noGrp="1"/>
          </p:cNvSpPr>
          <p:nvPr>
            <p:ph type="subTitle" idx="1"/>
          </p:nvPr>
        </p:nvSpPr>
        <p:spPr>
          <a:xfrm>
            <a:off x="720000" y="1458725"/>
            <a:ext cx="4160700" cy="314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12" name="Google Shape;112;p7"/>
          <p:cNvSpPr>
            <a:spLocks noGrp="1"/>
          </p:cNvSpPr>
          <p:nvPr>
            <p:ph type="pic" idx="2"/>
          </p:nvPr>
        </p:nvSpPr>
        <p:spPr>
          <a:xfrm>
            <a:off x="5453850" y="817025"/>
            <a:ext cx="3253500" cy="3786900"/>
          </a:xfrm>
          <a:prstGeom prst="rect">
            <a:avLst/>
          </a:prstGeom>
          <a:noFill/>
          <a:ln>
            <a:noFill/>
          </a:ln>
        </p:spPr>
      </p:sp>
      <p:grpSp>
        <p:nvGrpSpPr>
          <p:cNvPr id="113" name="Google Shape;113;p7"/>
          <p:cNvGrpSpPr/>
          <p:nvPr/>
        </p:nvGrpSpPr>
        <p:grpSpPr>
          <a:xfrm>
            <a:off x="83189" y="130134"/>
            <a:ext cx="875593" cy="277427"/>
            <a:chOff x="83189" y="130134"/>
            <a:chExt cx="875593" cy="277427"/>
          </a:xfrm>
        </p:grpSpPr>
        <p:grpSp>
          <p:nvGrpSpPr>
            <p:cNvPr id="114" name="Google Shape;114;p7"/>
            <p:cNvGrpSpPr/>
            <p:nvPr/>
          </p:nvGrpSpPr>
          <p:grpSpPr>
            <a:xfrm>
              <a:off x="83189" y="130134"/>
              <a:ext cx="575426" cy="277427"/>
              <a:chOff x="4641913" y="1435311"/>
              <a:chExt cx="371794" cy="179251"/>
            </a:xfrm>
          </p:grpSpPr>
          <p:sp>
            <p:nvSpPr>
              <p:cNvPr id="115" name="Google Shape;115;p7"/>
              <p:cNvSpPr/>
              <p:nvPr/>
            </p:nvSpPr>
            <p:spPr>
              <a:xfrm>
                <a:off x="4641913" y="1435315"/>
                <a:ext cx="28789" cy="28789"/>
              </a:xfrm>
              <a:custGeom>
                <a:avLst/>
                <a:gdLst/>
                <a:ahLst/>
                <a:cxnLst/>
                <a:rect l="l" t="t" r="r" b="b"/>
                <a:pathLst>
                  <a:path w="28789" h="28789" extrusionOk="0">
                    <a:moveTo>
                      <a:pt x="14395" y="0"/>
                    </a:moveTo>
                    <a:cubicBezTo>
                      <a:pt x="6445" y="0"/>
                      <a:pt x="0" y="6445"/>
                      <a:pt x="0" y="14395"/>
                    </a:cubicBezTo>
                    <a:cubicBezTo>
                      <a:pt x="0" y="22344"/>
                      <a:pt x="6445" y="28789"/>
                      <a:pt x="14395" y="28789"/>
                    </a:cubicBezTo>
                    <a:cubicBezTo>
                      <a:pt x="22344" y="28789"/>
                      <a:pt x="28789" y="22344"/>
                      <a:pt x="28789" y="14395"/>
                    </a:cubicBezTo>
                    <a:cubicBezTo>
                      <a:pt x="28789" y="6445"/>
                      <a:pt x="22344" y="0"/>
                      <a:pt x="1439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 name="Google Shape;116;p7"/>
              <p:cNvSpPr/>
              <p:nvPr/>
            </p:nvSpPr>
            <p:spPr>
              <a:xfrm>
                <a:off x="4727670" y="1435315"/>
                <a:ext cx="28780" cy="28789"/>
              </a:xfrm>
              <a:custGeom>
                <a:avLst/>
                <a:gdLst/>
                <a:ahLst/>
                <a:cxnLst/>
                <a:rect l="l" t="t" r="r" b="b"/>
                <a:pathLst>
                  <a:path w="28780" h="28789" extrusionOk="0">
                    <a:moveTo>
                      <a:pt x="14390" y="0"/>
                    </a:moveTo>
                    <a:cubicBezTo>
                      <a:pt x="6441" y="0"/>
                      <a:pt x="0" y="6445"/>
                      <a:pt x="0" y="14395"/>
                    </a:cubicBezTo>
                    <a:cubicBezTo>
                      <a:pt x="0" y="22344"/>
                      <a:pt x="6445" y="28789"/>
                      <a:pt x="14390" y="28789"/>
                    </a:cubicBezTo>
                    <a:cubicBezTo>
                      <a:pt x="22336" y="28789"/>
                      <a:pt x="28781" y="22344"/>
                      <a:pt x="28781" y="14395"/>
                    </a:cubicBezTo>
                    <a:cubicBezTo>
                      <a:pt x="28781" y="6445"/>
                      <a:pt x="22336" y="0"/>
                      <a:pt x="1439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 name="Google Shape;117;p7"/>
              <p:cNvSpPr/>
              <p:nvPr/>
            </p:nvSpPr>
            <p:spPr>
              <a:xfrm>
                <a:off x="4813422" y="1435315"/>
                <a:ext cx="28785" cy="28789"/>
              </a:xfrm>
              <a:custGeom>
                <a:avLst/>
                <a:gdLst/>
                <a:ahLst/>
                <a:cxnLst/>
                <a:rect l="l" t="t" r="r" b="b"/>
                <a:pathLst>
                  <a:path w="28785" h="28789" extrusionOk="0">
                    <a:moveTo>
                      <a:pt x="14390" y="0"/>
                    </a:moveTo>
                    <a:cubicBezTo>
                      <a:pt x="6441" y="0"/>
                      <a:pt x="0" y="6445"/>
                      <a:pt x="0" y="14395"/>
                    </a:cubicBezTo>
                    <a:cubicBezTo>
                      <a:pt x="0" y="22344"/>
                      <a:pt x="6445" y="28789"/>
                      <a:pt x="14390" y="28789"/>
                    </a:cubicBezTo>
                    <a:cubicBezTo>
                      <a:pt x="22336" y="28789"/>
                      <a:pt x="28785" y="22344"/>
                      <a:pt x="28785" y="14395"/>
                    </a:cubicBezTo>
                    <a:cubicBezTo>
                      <a:pt x="28785" y="6445"/>
                      <a:pt x="22340" y="0"/>
                      <a:pt x="1439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 name="Google Shape;118;p7"/>
              <p:cNvSpPr/>
              <p:nvPr/>
            </p:nvSpPr>
            <p:spPr>
              <a:xfrm>
                <a:off x="4899170" y="1435315"/>
                <a:ext cx="28789" cy="28789"/>
              </a:xfrm>
              <a:custGeom>
                <a:avLst/>
                <a:gdLst/>
                <a:ahLst/>
                <a:cxnLst/>
                <a:rect l="l" t="t" r="r" b="b"/>
                <a:pathLst>
                  <a:path w="28789" h="28789" extrusionOk="0">
                    <a:moveTo>
                      <a:pt x="14395" y="0"/>
                    </a:moveTo>
                    <a:cubicBezTo>
                      <a:pt x="6445" y="0"/>
                      <a:pt x="0" y="6445"/>
                      <a:pt x="0" y="14395"/>
                    </a:cubicBezTo>
                    <a:cubicBezTo>
                      <a:pt x="0" y="22344"/>
                      <a:pt x="6445" y="28789"/>
                      <a:pt x="14395" y="28789"/>
                    </a:cubicBezTo>
                    <a:cubicBezTo>
                      <a:pt x="22344" y="28789"/>
                      <a:pt x="28789" y="22344"/>
                      <a:pt x="28789" y="14395"/>
                    </a:cubicBezTo>
                    <a:cubicBezTo>
                      <a:pt x="28789" y="6445"/>
                      <a:pt x="22344" y="0"/>
                      <a:pt x="1439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 name="Google Shape;119;p7"/>
              <p:cNvSpPr/>
              <p:nvPr/>
            </p:nvSpPr>
            <p:spPr>
              <a:xfrm>
                <a:off x="4984927" y="1435311"/>
                <a:ext cx="28780" cy="28789"/>
              </a:xfrm>
              <a:custGeom>
                <a:avLst/>
                <a:gdLst/>
                <a:ahLst/>
                <a:cxnLst/>
                <a:rect l="l" t="t" r="r" b="b"/>
                <a:pathLst>
                  <a:path w="28780" h="28789" extrusionOk="0">
                    <a:moveTo>
                      <a:pt x="14390" y="28789"/>
                    </a:moveTo>
                    <a:cubicBezTo>
                      <a:pt x="22340" y="28789"/>
                      <a:pt x="28781" y="22344"/>
                      <a:pt x="28781" y="14395"/>
                    </a:cubicBezTo>
                    <a:cubicBezTo>
                      <a:pt x="28781" y="6445"/>
                      <a:pt x="22336" y="0"/>
                      <a:pt x="14390" y="0"/>
                    </a:cubicBezTo>
                    <a:cubicBezTo>
                      <a:pt x="6445" y="0"/>
                      <a:pt x="0" y="6445"/>
                      <a:pt x="0" y="14395"/>
                    </a:cubicBezTo>
                    <a:cubicBezTo>
                      <a:pt x="0" y="22344"/>
                      <a:pt x="6445" y="28789"/>
                      <a:pt x="14390" y="287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 name="Google Shape;120;p7"/>
              <p:cNvSpPr/>
              <p:nvPr/>
            </p:nvSpPr>
            <p:spPr>
              <a:xfrm>
                <a:off x="4641913" y="1510547"/>
                <a:ext cx="28789" cy="28785"/>
              </a:xfrm>
              <a:custGeom>
                <a:avLst/>
                <a:gdLst/>
                <a:ahLst/>
                <a:cxnLst/>
                <a:rect l="l" t="t" r="r" b="b"/>
                <a:pathLst>
                  <a:path w="28789" h="28785" extrusionOk="0">
                    <a:moveTo>
                      <a:pt x="14395" y="0"/>
                    </a:moveTo>
                    <a:cubicBezTo>
                      <a:pt x="6445" y="0"/>
                      <a:pt x="0" y="6445"/>
                      <a:pt x="0" y="14390"/>
                    </a:cubicBezTo>
                    <a:cubicBezTo>
                      <a:pt x="0" y="22336"/>
                      <a:pt x="6445" y="28785"/>
                      <a:pt x="14395" y="28785"/>
                    </a:cubicBezTo>
                    <a:cubicBezTo>
                      <a:pt x="22344" y="28785"/>
                      <a:pt x="28789" y="22340"/>
                      <a:pt x="28789" y="14390"/>
                    </a:cubicBezTo>
                    <a:cubicBezTo>
                      <a:pt x="28789" y="6441"/>
                      <a:pt x="22344" y="0"/>
                      <a:pt x="1439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 name="Google Shape;121;p7"/>
              <p:cNvSpPr/>
              <p:nvPr/>
            </p:nvSpPr>
            <p:spPr>
              <a:xfrm>
                <a:off x="4727670" y="1510547"/>
                <a:ext cx="28780" cy="28785"/>
              </a:xfrm>
              <a:custGeom>
                <a:avLst/>
                <a:gdLst/>
                <a:ahLst/>
                <a:cxnLst/>
                <a:rect l="l" t="t" r="r" b="b"/>
                <a:pathLst>
                  <a:path w="28780" h="28785" extrusionOk="0">
                    <a:moveTo>
                      <a:pt x="14390" y="0"/>
                    </a:moveTo>
                    <a:cubicBezTo>
                      <a:pt x="6441" y="0"/>
                      <a:pt x="0" y="6445"/>
                      <a:pt x="0" y="14390"/>
                    </a:cubicBezTo>
                    <a:cubicBezTo>
                      <a:pt x="0" y="22336"/>
                      <a:pt x="6445" y="28785"/>
                      <a:pt x="14390" y="28785"/>
                    </a:cubicBezTo>
                    <a:cubicBezTo>
                      <a:pt x="22336" y="28785"/>
                      <a:pt x="28781" y="22340"/>
                      <a:pt x="28781" y="14390"/>
                    </a:cubicBezTo>
                    <a:cubicBezTo>
                      <a:pt x="28781" y="6441"/>
                      <a:pt x="22336" y="0"/>
                      <a:pt x="1439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2" name="Google Shape;122;p7"/>
              <p:cNvSpPr/>
              <p:nvPr/>
            </p:nvSpPr>
            <p:spPr>
              <a:xfrm>
                <a:off x="4813422" y="1510547"/>
                <a:ext cx="28785" cy="28785"/>
              </a:xfrm>
              <a:custGeom>
                <a:avLst/>
                <a:gdLst/>
                <a:ahLst/>
                <a:cxnLst/>
                <a:rect l="l" t="t" r="r" b="b"/>
                <a:pathLst>
                  <a:path w="28785" h="28785" extrusionOk="0">
                    <a:moveTo>
                      <a:pt x="14390" y="0"/>
                    </a:moveTo>
                    <a:cubicBezTo>
                      <a:pt x="6441" y="0"/>
                      <a:pt x="0" y="6445"/>
                      <a:pt x="0" y="14390"/>
                    </a:cubicBezTo>
                    <a:cubicBezTo>
                      <a:pt x="0" y="22336"/>
                      <a:pt x="6445" y="28785"/>
                      <a:pt x="14390" y="28785"/>
                    </a:cubicBezTo>
                    <a:cubicBezTo>
                      <a:pt x="22336" y="28785"/>
                      <a:pt x="28785" y="22340"/>
                      <a:pt x="28785" y="14390"/>
                    </a:cubicBezTo>
                    <a:cubicBezTo>
                      <a:pt x="28785" y="6441"/>
                      <a:pt x="22340" y="0"/>
                      <a:pt x="1439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3" name="Google Shape;123;p7"/>
              <p:cNvSpPr/>
              <p:nvPr/>
            </p:nvSpPr>
            <p:spPr>
              <a:xfrm>
                <a:off x="4899170" y="1510547"/>
                <a:ext cx="28789" cy="28785"/>
              </a:xfrm>
              <a:custGeom>
                <a:avLst/>
                <a:gdLst/>
                <a:ahLst/>
                <a:cxnLst/>
                <a:rect l="l" t="t" r="r" b="b"/>
                <a:pathLst>
                  <a:path w="28789" h="28785" extrusionOk="0">
                    <a:moveTo>
                      <a:pt x="14395" y="0"/>
                    </a:moveTo>
                    <a:cubicBezTo>
                      <a:pt x="6445" y="0"/>
                      <a:pt x="0" y="6445"/>
                      <a:pt x="0" y="14390"/>
                    </a:cubicBezTo>
                    <a:cubicBezTo>
                      <a:pt x="0" y="22336"/>
                      <a:pt x="6445" y="28785"/>
                      <a:pt x="14395" y="28785"/>
                    </a:cubicBezTo>
                    <a:cubicBezTo>
                      <a:pt x="22344" y="28785"/>
                      <a:pt x="28789" y="22340"/>
                      <a:pt x="28789" y="14390"/>
                    </a:cubicBezTo>
                    <a:cubicBezTo>
                      <a:pt x="28789" y="6441"/>
                      <a:pt x="22344" y="0"/>
                      <a:pt x="1439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 name="Google Shape;124;p7"/>
              <p:cNvSpPr/>
              <p:nvPr/>
            </p:nvSpPr>
            <p:spPr>
              <a:xfrm>
                <a:off x="4984927" y="1510547"/>
                <a:ext cx="28780" cy="28785"/>
              </a:xfrm>
              <a:custGeom>
                <a:avLst/>
                <a:gdLst/>
                <a:ahLst/>
                <a:cxnLst/>
                <a:rect l="l" t="t" r="r" b="b"/>
                <a:pathLst>
                  <a:path w="28780" h="28785" extrusionOk="0">
                    <a:moveTo>
                      <a:pt x="14390" y="0"/>
                    </a:moveTo>
                    <a:cubicBezTo>
                      <a:pt x="6441" y="0"/>
                      <a:pt x="0" y="6445"/>
                      <a:pt x="0" y="14390"/>
                    </a:cubicBezTo>
                    <a:cubicBezTo>
                      <a:pt x="0" y="22336"/>
                      <a:pt x="6445" y="28785"/>
                      <a:pt x="14390" y="28785"/>
                    </a:cubicBezTo>
                    <a:cubicBezTo>
                      <a:pt x="22336" y="28785"/>
                      <a:pt x="28781" y="22340"/>
                      <a:pt x="28781" y="14390"/>
                    </a:cubicBezTo>
                    <a:cubicBezTo>
                      <a:pt x="28781" y="6441"/>
                      <a:pt x="22336" y="0"/>
                      <a:pt x="1439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 name="Google Shape;125;p7"/>
              <p:cNvSpPr/>
              <p:nvPr/>
            </p:nvSpPr>
            <p:spPr>
              <a:xfrm>
                <a:off x="4641913" y="1585778"/>
                <a:ext cx="28789" cy="28784"/>
              </a:xfrm>
              <a:custGeom>
                <a:avLst/>
                <a:gdLst/>
                <a:ahLst/>
                <a:cxnLst/>
                <a:rect l="l" t="t" r="r" b="b"/>
                <a:pathLst>
                  <a:path w="28789" h="28784" extrusionOk="0">
                    <a:moveTo>
                      <a:pt x="14395" y="0"/>
                    </a:moveTo>
                    <a:cubicBezTo>
                      <a:pt x="6445" y="0"/>
                      <a:pt x="0" y="6445"/>
                      <a:pt x="0" y="14390"/>
                    </a:cubicBezTo>
                    <a:cubicBezTo>
                      <a:pt x="0" y="22336"/>
                      <a:pt x="6445" y="28785"/>
                      <a:pt x="14395" y="28785"/>
                    </a:cubicBezTo>
                    <a:cubicBezTo>
                      <a:pt x="22344" y="28785"/>
                      <a:pt x="28789" y="22340"/>
                      <a:pt x="28789" y="14390"/>
                    </a:cubicBezTo>
                    <a:cubicBezTo>
                      <a:pt x="28789" y="6441"/>
                      <a:pt x="22344" y="0"/>
                      <a:pt x="1439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6" name="Google Shape;126;p7"/>
              <p:cNvSpPr/>
              <p:nvPr/>
            </p:nvSpPr>
            <p:spPr>
              <a:xfrm>
                <a:off x="4727670" y="1585778"/>
                <a:ext cx="28780" cy="28784"/>
              </a:xfrm>
              <a:custGeom>
                <a:avLst/>
                <a:gdLst/>
                <a:ahLst/>
                <a:cxnLst/>
                <a:rect l="l" t="t" r="r" b="b"/>
                <a:pathLst>
                  <a:path w="28780" h="28784" extrusionOk="0">
                    <a:moveTo>
                      <a:pt x="14390" y="0"/>
                    </a:moveTo>
                    <a:cubicBezTo>
                      <a:pt x="6441" y="0"/>
                      <a:pt x="0" y="6445"/>
                      <a:pt x="0" y="14390"/>
                    </a:cubicBezTo>
                    <a:cubicBezTo>
                      <a:pt x="0" y="22336"/>
                      <a:pt x="6445" y="28785"/>
                      <a:pt x="14390" y="28785"/>
                    </a:cubicBezTo>
                    <a:cubicBezTo>
                      <a:pt x="22336" y="28785"/>
                      <a:pt x="28781" y="22340"/>
                      <a:pt x="28781" y="14390"/>
                    </a:cubicBezTo>
                    <a:cubicBezTo>
                      <a:pt x="28781" y="6441"/>
                      <a:pt x="22336" y="0"/>
                      <a:pt x="1439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7" name="Google Shape;127;p7"/>
              <p:cNvSpPr/>
              <p:nvPr/>
            </p:nvSpPr>
            <p:spPr>
              <a:xfrm>
                <a:off x="4813422" y="1585778"/>
                <a:ext cx="28785" cy="28784"/>
              </a:xfrm>
              <a:custGeom>
                <a:avLst/>
                <a:gdLst/>
                <a:ahLst/>
                <a:cxnLst/>
                <a:rect l="l" t="t" r="r" b="b"/>
                <a:pathLst>
                  <a:path w="28785" h="28784" extrusionOk="0">
                    <a:moveTo>
                      <a:pt x="14390" y="0"/>
                    </a:moveTo>
                    <a:cubicBezTo>
                      <a:pt x="6441" y="0"/>
                      <a:pt x="0" y="6445"/>
                      <a:pt x="0" y="14390"/>
                    </a:cubicBezTo>
                    <a:cubicBezTo>
                      <a:pt x="0" y="22336"/>
                      <a:pt x="6445" y="28785"/>
                      <a:pt x="14390" y="28785"/>
                    </a:cubicBezTo>
                    <a:cubicBezTo>
                      <a:pt x="22336" y="28785"/>
                      <a:pt x="28785" y="22340"/>
                      <a:pt x="28785" y="14390"/>
                    </a:cubicBezTo>
                    <a:cubicBezTo>
                      <a:pt x="28785" y="6441"/>
                      <a:pt x="22340" y="0"/>
                      <a:pt x="1439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8" name="Google Shape;128;p7"/>
              <p:cNvSpPr/>
              <p:nvPr/>
            </p:nvSpPr>
            <p:spPr>
              <a:xfrm>
                <a:off x="4899170" y="1585778"/>
                <a:ext cx="28789" cy="28784"/>
              </a:xfrm>
              <a:custGeom>
                <a:avLst/>
                <a:gdLst/>
                <a:ahLst/>
                <a:cxnLst/>
                <a:rect l="l" t="t" r="r" b="b"/>
                <a:pathLst>
                  <a:path w="28789" h="28784" extrusionOk="0">
                    <a:moveTo>
                      <a:pt x="14395" y="0"/>
                    </a:moveTo>
                    <a:cubicBezTo>
                      <a:pt x="6445" y="0"/>
                      <a:pt x="0" y="6445"/>
                      <a:pt x="0" y="14390"/>
                    </a:cubicBezTo>
                    <a:cubicBezTo>
                      <a:pt x="0" y="22336"/>
                      <a:pt x="6445" y="28785"/>
                      <a:pt x="14395" y="28785"/>
                    </a:cubicBezTo>
                    <a:cubicBezTo>
                      <a:pt x="22344" y="28785"/>
                      <a:pt x="28789" y="22340"/>
                      <a:pt x="28789" y="14390"/>
                    </a:cubicBezTo>
                    <a:cubicBezTo>
                      <a:pt x="28789" y="6441"/>
                      <a:pt x="22344" y="0"/>
                      <a:pt x="14395"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9" name="Google Shape;129;p7"/>
              <p:cNvSpPr/>
              <p:nvPr/>
            </p:nvSpPr>
            <p:spPr>
              <a:xfrm>
                <a:off x="4984927" y="1585778"/>
                <a:ext cx="28780" cy="28784"/>
              </a:xfrm>
              <a:custGeom>
                <a:avLst/>
                <a:gdLst/>
                <a:ahLst/>
                <a:cxnLst/>
                <a:rect l="l" t="t" r="r" b="b"/>
                <a:pathLst>
                  <a:path w="28780" h="28784" extrusionOk="0">
                    <a:moveTo>
                      <a:pt x="14390" y="0"/>
                    </a:moveTo>
                    <a:cubicBezTo>
                      <a:pt x="6441" y="0"/>
                      <a:pt x="0" y="6445"/>
                      <a:pt x="0" y="14390"/>
                    </a:cubicBezTo>
                    <a:cubicBezTo>
                      <a:pt x="0" y="22336"/>
                      <a:pt x="6445" y="28785"/>
                      <a:pt x="14390" y="28785"/>
                    </a:cubicBezTo>
                    <a:cubicBezTo>
                      <a:pt x="22336" y="28785"/>
                      <a:pt x="28781" y="22340"/>
                      <a:pt x="28781" y="14390"/>
                    </a:cubicBezTo>
                    <a:cubicBezTo>
                      <a:pt x="28781" y="6441"/>
                      <a:pt x="22336" y="0"/>
                      <a:pt x="1439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130" name="Google Shape;130;p7"/>
            <p:cNvSpPr/>
            <p:nvPr/>
          </p:nvSpPr>
          <p:spPr>
            <a:xfrm>
              <a:off x="761384" y="170132"/>
              <a:ext cx="197398" cy="197398"/>
            </a:xfrm>
            <a:custGeom>
              <a:avLst/>
              <a:gdLst/>
              <a:ahLst/>
              <a:cxnLst/>
              <a:rect l="l" t="t" r="r" b="b"/>
              <a:pathLst>
                <a:path w="197398" h="197398" extrusionOk="0">
                  <a:moveTo>
                    <a:pt x="0" y="0"/>
                  </a:moveTo>
                  <a:lnTo>
                    <a:pt x="197398" y="0"/>
                  </a:lnTo>
                  <a:lnTo>
                    <a:pt x="197398" y="197398"/>
                  </a:lnTo>
                  <a:lnTo>
                    <a:pt x="0" y="1973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31"/>
        <p:cNvGrpSpPr/>
        <p:nvPr/>
      </p:nvGrpSpPr>
      <p:grpSpPr>
        <a:xfrm>
          <a:off x="0" y="0"/>
          <a:ext cx="0" cy="0"/>
          <a:chOff x="0" y="0"/>
          <a:chExt cx="0" cy="0"/>
        </a:xfrm>
      </p:grpSpPr>
      <p:sp>
        <p:nvSpPr>
          <p:cNvPr id="132" name="Google Shape;132;p8"/>
          <p:cNvSpPr txBox="1">
            <a:spLocks noGrp="1"/>
          </p:cNvSpPr>
          <p:nvPr>
            <p:ph type="title"/>
          </p:nvPr>
        </p:nvSpPr>
        <p:spPr>
          <a:xfrm>
            <a:off x="713325" y="1983898"/>
            <a:ext cx="7717500" cy="117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133" name="Google Shape;133;p8"/>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grpSp>
        <p:nvGrpSpPr>
          <p:cNvPr id="134" name="Google Shape;134;p8"/>
          <p:cNvGrpSpPr/>
          <p:nvPr/>
        </p:nvGrpSpPr>
        <p:grpSpPr>
          <a:xfrm>
            <a:off x="-805100" y="-978836"/>
            <a:ext cx="9860420" cy="6034838"/>
            <a:chOff x="-805100" y="-978836"/>
            <a:chExt cx="9860420" cy="6034838"/>
          </a:xfrm>
        </p:grpSpPr>
        <p:grpSp>
          <p:nvGrpSpPr>
            <p:cNvPr id="135" name="Google Shape;135;p8"/>
            <p:cNvGrpSpPr/>
            <p:nvPr/>
          </p:nvGrpSpPr>
          <p:grpSpPr>
            <a:xfrm>
              <a:off x="7850436" y="3382024"/>
              <a:ext cx="1204885" cy="1673978"/>
              <a:chOff x="7850436" y="3382024"/>
              <a:chExt cx="1204885" cy="1673978"/>
            </a:xfrm>
          </p:grpSpPr>
          <p:grpSp>
            <p:nvGrpSpPr>
              <p:cNvPr id="136" name="Google Shape;136;p8"/>
              <p:cNvGrpSpPr/>
              <p:nvPr/>
            </p:nvGrpSpPr>
            <p:grpSpPr>
              <a:xfrm>
                <a:off x="8560824" y="3614433"/>
                <a:ext cx="494497" cy="1441570"/>
                <a:chOff x="6475335" y="2771458"/>
                <a:chExt cx="216079" cy="629919"/>
              </a:xfrm>
            </p:grpSpPr>
            <p:sp>
              <p:nvSpPr>
                <p:cNvPr id="137" name="Google Shape;137;p8"/>
                <p:cNvSpPr/>
                <p:nvPr/>
              </p:nvSpPr>
              <p:spPr>
                <a:xfrm>
                  <a:off x="6475335" y="2771458"/>
                  <a:ext cx="216079" cy="216079"/>
                </a:xfrm>
                <a:custGeom>
                  <a:avLst/>
                  <a:gdLst/>
                  <a:ahLst/>
                  <a:cxnLst/>
                  <a:rect l="l" t="t" r="r" b="b"/>
                  <a:pathLst>
                    <a:path w="216079" h="216079" extrusionOk="0">
                      <a:moveTo>
                        <a:pt x="216080" y="216080"/>
                      </a:moveTo>
                      <a:lnTo>
                        <a:pt x="216080" y="216080"/>
                      </a:lnTo>
                      <a:cubicBezTo>
                        <a:pt x="96741" y="216080"/>
                        <a:pt x="0" y="119339"/>
                        <a:pt x="0" y="0"/>
                      </a:cubicBezTo>
                      <a:lnTo>
                        <a:pt x="0" y="0"/>
                      </a:lnTo>
                      <a:cubicBezTo>
                        <a:pt x="119338" y="0"/>
                        <a:pt x="216080" y="96741"/>
                        <a:pt x="216080" y="216080"/>
                      </a:cubicBezTo>
                      <a:lnTo>
                        <a:pt x="216080" y="2160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8" name="Google Shape;138;p8"/>
                <p:cNvSpPr/>
                <p:nvPr/>
              </p:nvSpPr>
              <p:spPr>
                <a:xfrm>
                  <a:off x="6475335" y="2978378"/>
                  <a:ext cx="216079" cy="216079"/>
                </a:xfrm>
                <a:custGeom>
                  <a:avLst/>
                  <a:gdLst/>
                  <a:ahLst/>
                  <a:cxnLst/>
                  <a:rect l="l" t="t" r="r" b="b"/>
                  <a:pathLst>
                    <a:path w="216079" h="216079" extrusionOk="0">
                      <a:moveTo>
                        <a:pt x="216080" y="216080"/>
                      </a:moveTo>
                      <a:lnTo>
                        <a:pt x="216080" y="216080"/>
                      </a:lnTo>
                      <a:cubicBezTo>
                        <a:pt x="96741" y="216080"/>
                        <a:pt x="0" y="119339"/>
                        <a:pt x="0" y="0"/>
                      </a:cubicBezTo>
                      <a:lnTo>
                        <a:pt x="0" y="0"/>
                      </a:lnTo>
                      <a:cubicBezTo>
                        <a:pt x="119338" y="0"/>
                        <a:pt x="216080" y="96741"/>
                        <a:pt x="216080" y="216080"/>
                      </a:cubicBezTo>
                      <a:lnTo>
                        <a:pt x="216080" y="2160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9" name="Google Shape;139;p8"/>
                <p:cNvSpPr/>
                <p:nvPr/>
              </p:nvSpPr>
              <p:spPr>
                <a:xfrm>
                  <a:off x="6475335" y="3185298"/>
                  <a:ext cx="216079" cy="216079"/>
                </a:xfrm>
                <a:custGeom>
                  <a:avLst/>
                  <a:gdLst/>
                  <a:ahLst/>
                  <a:cxnLst/>
                  <a:rect l="l" t="t" r="r" b="b"/>
                  <a:pathLst>
                    <a:path w="216079" h="216079" extrusionOk="0">
                      <a:moveTo>
                        <a:pt x="216080" y="216080"/>
                      </a:moveTo>
                      <a:lnTo>
                        <a:pt x="216080" y="216080"/>
                      </a:lnTo>
                      <a:cubicBezTo>
                        <a:pt x="96741" y="216080"/>
                        <a:pt x="0" y="119339"/>
                        <a:pt x="0" y="0"/>
                      </a:cubicBezTo>
                      <a:lnTo>
                        <a:pt x="0" y="0"/>
                      </a:lnTo>
                      <a:cubicBezTo>
                        <a:pt x="119338" y="0"/>
                        <a:pt x="216080" y="96741"/>
                        <a:pt x="216080" y="216080"/>
                      </a:cubicBezTo>
                      <a:lnTo>
                        <a:pt x="216080" y="2160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40" name="Google Shape;140;p8"/>
              <p:cNvGrpSpPr/>
              <p:nvPr/>
            </p:nvGrpSpPr>
            <p:grpSpPr>
              <a:xfrm>
                <a:off x="7850436" y="3382024"/>
                <a:ext cx="423549" cy="405394"/>
                <a:chOff x="6049308" y="2669903"/>
                <a:chExt cx="185077" cy="177144"/>
              </a:xfrm>
            </p:grpSpPr>
            <p:sp>
              <p:nvSpPr>
                <p:cNvPr id="141" name="Google Shape;141;p8"/>
                <p:cNvSpPr/>
                <p:nvPr/>
              </p:nvSpPr>
              <p:spPr>
                <a:xfrm>
                  <a:off x="6049308" y="2669903"/>
                  <a:ext cx="30787" cy="30787"/>
                </a:xfrm>
                <a:custGeom>
                  <a:avLst/>
                  <a:gdLst/>
                  <a:ahLst/>
                  <a:cxnLst/>
                  <a:rect l="l" t="t" r="r" b="b"/>
                  <a:pathLst>
                    <a:path w="30787" h="30787" extrusionOk="0">
                      <a:moveTo>
                        <a:pt x="30787" y="15394"/>
                      </a:moveTo>
                      <a:cubicBezTo>
                        <a:pt x="30787" y="23895"/>
                        <a:pt x="23895" y="30787"/>
                        <a:pt x="15394" y="30787"/>
                      </a:cubicBezTo>
                      <a:cubicBezTo>
                        <a:pt x="6892" y="30787"/>
                        <a:pt x="0" y="23895"/>
                        <a:pt x="0" y="15394"/>
                      </a:cubicBezTo>
                      <a:cubicBezTo>
                        <a:pt x="0" y="6892"/>
                        <a:pt x="6892" y="0"/>
                        <a:pt x="15394" y="0"/>
                      </a:cubicBezTo>
                      <a:cubicBezTo>
                        <a:pt x="23895" y="0"/>
                        <a:pt x="30787" y="6892"/>
                        <a:pt x="30787" y="153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2" name="Google Shape;142;p8"/>
                <p:cNvSpPr/>
                <p:nvPr/>
              </p:nvSpPr>
              <p:spPr>
                <a:xfrm>
                  <a:off x="6203598" y="2669903"/>
                  <a:ext cx="30787" cy="30787"/>
                </a:xfrm>
                <a:custGeom>
                  <a:avLst/>
                  <a:gdLst/>
                  <a:ahLst/>
                  <a:cxnLst/>
                  <a:rect l="l" t="t" r="r" b="b"/>
                  <a:pathLst>
                    <a:path w="30787" h="30787" extrusionOk="0">
                      <a:moveTo>
                        <a:pt x="30787" y="15394"/>
                      </a:moveTo>
                      <a:cubicBezTo>
                        <a:pt x="30787" y="23895"/>
                        <a:pt x="23896" y="30787"/>
                        <a:pt x="15394" y="30787"/>
                      </a:cubicBezTo>
                      <a:cubicBezTo>
                        <a:pt x="6892" y="30787"/>
                        <a:pt x="0" y="23895"/>
                        <a:pt x="0" y="15394"/>
                      </a:cubicBezTo>
                      <a:cubicBezTo>
                        <a:pt x="0" y="6892"/>
                        <a:pt x="6892" y="0"/>
                        <a:pt x="15394" y="0"/>
                      </a:cubicBezTo>
                      <a:cubicBezTo>
                        <a:pt x="23896" y="0"/>
                        <a:pt x="30787" y="6892"/>
                        <a:pt x="30787" y="153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3" name="Google Shape;143;p8"/>
                <p:cNvSpPr/>
                <p:nvPr/>
              </p:nvSpPr>
              <p:spPr>
                <a:xfrm>
                  <a:off x="6049308" y="2816260"/>
                  <a:ext cx="30787" cy="30787"/>
                </a:xfrm>
                <a:custGeom>
                  <a:avLst/>
                  <a:gdLst/>
                  <a:ahLst/>
                  <a:cxnLst/>
                  <a:rect l="l" t="t" r="r" b="b"/>
                  <a:pathLst>
                    <a:path w="30787" h="30787" extrusionOk="0">
                      <a:moveTo>
                        <a:pt x="30787" y="15394"/>
                      </a:moveTo>
                      <a:cubicBezTo>
                        <a:pt x="30787" y="23895"/>
                        <a:pt x="23895" y="30787"/>
                        <a:pt x="15394" y="30787"/>
                      </a:cubicBezTo>
                      <a:cubicBezTo>
                        <a:pt x="6892" y="30787"/>
                        <a:pt x="0" y="23895"/>
                        <a:pt x="0" y="15394"/>
                      </a:cubicBezTo>
                      <a:cubicBezTo>
                        <a:pt x="0" y="6892"/>
                        <a:pt x="6892" y="0"/>
                        <a:pt x="15394" y="0"/>
                      </a:cubicBezTo>
                      <a:cubicBezTo>
                        <a:pt x="23895" y="0"/>
                        <a:pt x="30787" y="6892"/>
                        <a:pt x="30787" y="153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4" name="Google Shape;144;p8"/>
                <p:cNvSpPr/>
                <p:nvPr/>
              </p:nvSpPr>
              <p:spPr>
                <a:xfrm>
                  <a:off x="6203598" y="2816260"/>
                  <a:ext cx="30787" cy="30787"/>
                </a:xfrm>
                <a:custGeom>
                  <a:avLst/>
                  <a:gdLst/>
                  <a:ahLst/>
                  <a:cxnLst/>
                  <a:rect l="l" t="t" r="r" b="b"/>
                  <a:pathLst>
                    <a:path w="30787" h="30787" extrusionOk="0">
                      <a:moveTo>
                        <a:pt x="30787" y="15394"/>
                      </a:moveTo>
                      <a:cubicBezTo>
                        <a:pt x="30787" y="23895"/>
                        <a:pt x="23896" y="30787"/>
                        <a:pt x="15394" y="30787"/>
                      </a:cubicBezTo>
                      <a:cubicBezTo>
                        <a:pt x="6892" y="30787"/>
                        <a:pt x="0" y="23895"/>
                        <a:pt x="0" y="15394"/>
                      </a:cubicBezTo>
                      <a:cubicBezTo>
                        <a:pt x="0" y="6892"/>
                        <a:pt x="6892" y="0"/>
                        <a:pt x="15394" y="0"/>
                      </a:cubicBezTo>
                      <a:cubicBezTo>
                        <a:pt x="23896" y="0"/>
                        <a:pt x="30787" y="6892"/>
                        <a:pt x="30787" y="153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145" name="Google Shape;145;p8"/>
            <p:cNvGrpSpPr/>
            <p:nvPr/>
          </p:nvGrpSpPr>
          <p:grpSpPr>
            <a:xfrm>
              <a:off x="-805100" y="-978836"/>
              <a:ext cx="3036653" cy="3036653"/>
              <a:chOff x="-805100" y="-978836"/>
              <a:chExt cx="3036653" cy="3036653"/>
            </a:xfrm>
          </p:grpSpPr>
          <p:sp>
            <p:nvSpPr>
              <p:cNvPr id="146" name="Google Shape;146;p8"/>
              <p:cNvSpPr/>
              <p:nvPr/>
            </p:nvSpPr>
            <p:spPr>
              <a:xfrm rot="-2700000">
                <a:off x="-360392" y="-534128"/>
                <a:ext cx="2147238" cy="2147238"/>
              </a:xfrm>
              <a:custGeom>
                <a:avLst/>
                <a:gdLst/>
                <a:ahLst/>
                <a:cxnLst/>
                <a:rect l="l" t="t" r="r" b="b"/>
                <a:pathLst>
                  <a:path w="1701206" h="1701206" extrusionOk="0">
                    <a:moveTo>
                      <a:pt x="1701206" y="850603"/>
                    </a:moveTo>
                    <a:cubicBezTo>
                      <a:pt x="1701206" y="1320378"/>
                      <a:pt x="1320378" y="1701206"/>
                      <a:pt x="850603" y="1701206"/>
                    </a:cubicBezTo>
                    <a:cubicBezTo>
                      <a:pt x="380828" y="1701206"/>
                      <a:pt x="0" y="1320378"/>
                      <a:pt x="0" y="850603"/>
                    </a:cubicBezTo>
                    <a:cubicBezTo>
                      <a:pt x="0" y="380828"/>
                      <a:pt x="380828" y="0"/>
                      <a:pt x="850603" y="0"/>
                    </a:cubicBezTo>
                    <a:cubicBezTo>
                      <a:pt x="1320378" y="0"/>
                      <a:pt x="1701206" y="380828"/>
                      <a:pt x="1701206" y="8506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7" name="Google Shape;147;p8"/>
              <p:cNvSpPr/>
              <p:nvPr/>
            </p:nvSpPr>
            <p:spPr>
              <a:xfrm>
                <a:off x="1426522" y="207611"/>
                <a:ext cx="170413" cy="663796"/>
              </a:xfrm>
              <a:custGeom>
                <a:avLst/>
                <a:gdLst/>
                <a:ahLst/>
                <a:cxnLst/>
                <a:rect l="l" t="t" r="r" b="b"/>
                <a:pathLst>
                  <a:path w="170413" h="663796" extrusionOk="0">
                    <a:moveTo>
                      <a:pt x="85205" y="663797"/>
                    </a:moveTo>
                    <a:cubicBezTo>
                      <a:pt x="38223" y="663797"/>
                      <a:pt x="0" y="625574"/>
                      <a:pt x="0" y="578589"/>
                    </a:cubicBezTo>
                    <a:lnTo>
                      <a:pt x="0" y="85204"/>
                    </a:lnTo>
                    <a:cubicBezTo>
                      <a:pt x="0" y="38223"/>
                      <a:pt x="38223" y="0"/>
                      <a:pt x="85205" y="0"/>
                    </a:cubicBezTo>
                    <a:cubicBezTo>
                      <a:pt x="132186" y="0"/>
                      <a:pt x="170413" y="38223"/>
                      <a:pt x="170413" y="85204"/>
                    </a:cubicBezTo>
                    <a:lnTo>
                      <a:pt x="170413" y="578589"/>
                    </a:lnTo>
                    <a:cubicBezTo>
                      <a:pt x="170413" y="625570"/>
                      <a:pt x="132191" y="663797"/>
                      <a:pt x="85205" y="663797"/>
                    </a:cubicBezTo>
                    <a:close/>
                    <a:moveTo>
                      <a:pt x="85205" y="1387"/>
                    </a:moveTo>
                    <a:cubicBezTo>
                      <a:pt x="38990" y="1387"/>
                      <a:pt x="1391" y="38986"/>
                      <a:pt x="1391" y="85200"/>
                    </a:cubicBezTo>
                    <a:lnTo>
                      <a:pt x="1391" y="578585"/>
                    </a:lnTo>
                    <a:cubicBezTo>
                      <a:pt x="1391" y="624799"/>
                      <a:pt x="38990" y="662402"/>
                      <a:pt x="85205" y="662402"/>
                    </a:cubicBezTo>
                    <a:cubicBezTo>
                      <a:pt x="131419" y="662402"/>
                      <a:pt x="169018" y="624803"/>
                      <a:pt x="169018" y="578585"/>
                    </a:cubicBezTo>
                    <a:lnTo>
                      <a:pt x="169018" y="85200"/>
                    </a:lnTo>
                    <a:cubicBezTo>
                      <a:pt x="169018" y="38986"/>
                      <a:pt x="131419" y="1387"/>
                      <a:pt x="85205" y="138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8" name="Google Shape;148;p8"/>
              <p:cNvSpPr/>
              <p:nvPr/>
            </p:nvSpPr>
            <p:spPr>
              <a:xfrm>
                <a:off x="1703439" y="207611"/>
                <a:ext cx="170413" cy="663796"/>
              </a:xfrm>
              <a:custGeom>
                <a:avLst/>
                <a:gdLst/>
                <a:ahLst/>
                <a:cxnLst/>
                <a:rect l="l" t="t" r="r" b="b"/>
                <a:pathLst>
                  <a:path w="170413" h="663796" extrusionOk="0">
                    <a:moveTo>
                      <a:pt x="160230" y="663797"/>
                    </a:moveTo>
                    <a:lnTo>
                      <a:pt x="10184" y="663797"/>
                    </a:lnTo>
                    <a:cubicBezTo>
                      <a:pt x="4569" y="663797"/>
                      <a:pt x="0" y="659228"/>
                      <a:pt x="0" y="653614"/>
                    </a:cubicBezTo>
                    <a:lnTo>
                      <a:pt x="0" y="10184"/>
                    </a:lnTo>
                    <a:cubicBezTo>
                      <a:pt x="0" y="4569"/>
                      <a:pt x="4569" y="0"/>
                      <a:pt x="10184" y="0"/>
                    </a:cubicBezTo>
                    <a:lnTo>
                      <a:pt x="160230" y="0"/>
                    </a:lnTo>
                    <a:cubicBezTo>
                      <a:pt x="165844" y="0"/>
                      <a:pt x="170413" y="4569"/>
                      <a:pt x="170413" y="10184"/>
                    </a:cubicBezTo>
                    <a:lnTo>
                      <a:pt x="170413" y="653614"/>
                    </a:lnTo>
                    <a:cubicBezTo>
                      <a:pt x="170413" y="659228"/>
                      <a:pt x="165844" y="663797"/>
                      <a:pt x="160230" y="663797"/>
                    </a:cubicBezTo>
                    <a:close/>
                    <a:moveTo>
                      <a:pt x="10188" y="1387"/>
                    </a:moveTo>
                    <a:cubicBezTo>
                      <a:pt x="5341" y="1387"/>
                      <a:pt x="1395" y="5332"/>
                      <a:pt x="1395" y="10180"/>
                    </a:cubicBezTo>
                    <a:lnTo>
                      <a:pt x="1395" y="653609"/>
                    </a:lnTo>
                    <a:cubicBezTo>
                      <a:pt x="1395" y="658456"/>
                      <a:pt x="5341" y="662402"/>
                      <a:pt x="10188" y="662402"/>
                    </a:cubicBezTo>
                    <a:lnTo>
                      <a:pt x="160234" y="662402"/>
                    </a:lnTo>
                    <a:cubicBezTo>
                      <a:pt x="165081" y="662402"/>
                      <a:pt x="169026" y="658456"/>
                      <a:pt x="169026" y="653609"/>
                    </a:cubicBezTo>
                    <a:lnTo>
                      <a:pt x="169026" y="10180"/>
                    </a:lnTo>
                    <a:cubicBezTo>
                      <a:pt x="169026" y="5332"/>
                      <a:pt x="165081" y="1387"/>
                      <a:pt x="160234" y="1387"/>
                    </a:cubicBezTo>
                    <a:lnTo>
                      <a:pt x="10188" y="138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9" name="Google Shape;149;p8"/>
              <p:cNvSpPr/>
              <p:nvPr/>
            </p:nvSpPr>
            <p:spPr>
              <a:xfrm>
                <a:off x="1980360" y="207611"/>
                <a:ext cx="170413" cy="663796"/>
              </a:xfrm>
              <a:custGeom>
                <a:avLst/>
                <a:gdLst/>
                <a:ahLst/>
                <a:cxnLst/>
                <a:rect l="l" t="t" r="r" b="b"/>
                <a:pathLst>
                  <a:path w="170413" h="663796" extrusionOk="0">
                    <a:moveTo>
                      <a:pt x="85209" y="663797"/>
                    </a:moveTo>
                    <a:cubicBezTo>
                      <a:pt x="38227" y="663797"/>
                      <a:pt x="0" y="625574"/>
                      <a:pt x="0" y="578589"/>
                    </a:cubicBezTo>
                    <a:lnTo>
                      <a:pt x="0" y="85204"/>
                    </a:lnTo>
                    <a:cubicBezTo>
                      <a:pt x="0" y="38223"/>
                      <a:pt x="38223" y="0"/>
                      <a:pt x="85209" y="0"/>
                    </a:cubicBezTo>
                    <a:cubicBezTo>
                      <a:pt x="132195" y="0"/>
                      <a:pt x="170413" y="38223"/>
                      <a:pt x="170413" y="85204"/>
                    </a:cubicBezTo>
                    <a:lnTo>
                      <a:pt x="170413" y="578589"/>
                    </a:lnTo>
                    <a:cubicBezTo>
                      <a:pt x="170413" y="625570"/>
                      <a:pt x="132190" y="663797"/>
                      <a:pt x="85209" y="663797"/>
                    </a:cubicBezTo>
                    <a:close/>
                    <a:moveTo>
                      <a:pt x="85209" y="1387"/>
                    </a:moveTo>
                    <a:cubicBezTo>
                      <a:pt x="38994" y="1387"/>
                      <a:pt x="1395" y="38986"/>
                      <a:pt x="1395" y="85200"/>
                    </a:cubicBezTo>
                    <a:lnTo>
                      <a:pt x="1395" y="578585"/>
                    </a:lnTo>
                    <a:cubicBezTo>
                      <a:pt x="1395" y="624799"/>
                      <a:pt x="38994" y="662402"/>
                      <a:pt x="85209" y="662402"/>
                    </a:cubicBezTo>
                    <a:cubicBezTo>
                      <a:pt x="131423" y="662402"/>
                      <a:pt x="169022" y="624803"/>
                      <a:pt x="169022" y="578585"/>
                    </a:cubicBezTo>
                    <a:lnTo>
                      <a:pt x="169022" y="85200"/>
                    </a:lnTo>
                    <a:cubicBezTo>
                      <a:pt x="169022" y="38986"/>
                      <a:pt x="131423" y="1387"/>
                      <a:pt x="85209" y="1387"/>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50"/>
        <p:cNvGrpSpPr/>
        <p:nvPr/>
      </p:nvGrpSpPr>
      <p:grpSpPr>
        <a:xfrm>
          <a:off x="0" y="0"/>
          <a:ext cx="0" cy="0"/>
          <a:chOff x="0" y="0"/>
          <a:chExt cx="0" cy="0"/>
        </a:xfrm>
      </p:grpSpPr>
      <p:sp>
        <p:nvSpPr>
          <p:cNvPr id="151" name="Google Shape;151;p9"/>
          <p:cNvSpPr txBox="1">
            <a:spLocks noGrp="1"/>
          </p:cNvSpPr>
          <p:nvPr>
            <p:ph type="subTitle" idx="1"/>
          </p:nvPr>
        </p:nvSpPr>
        <p:spPr>
          <a:xfrm>
            <a:off x="4590900" y="1408725"/>
            <a:ext cx="3840000" cy="286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9"/>
          <p:cNvSpPr txBox="1">
            <a:spLocks noGrp="1"/>
          </p:cNvSpPr>
          <p:nvPr>
            <p:ph type="subTitle" idx="2"/>
          </p:nvPr>
        </p:nvSpPr>
        <p:spPr>
          <a:xfrm>
            <a:off x="720000" y="1408725"/>
            <a:ext cx="3840000" cy="286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54" name="Google Shape;154;p9"/>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grpSp>
        <p:nvGrpSpPr>
          <p:cNvPr id="155" name="Google Shape;155;p9"/>
          <p:cNvGrpSpPr/>
          <p:nvPr/>
        </p:nvGrpSpPr>
        <p:grpSpPr>
          <a:xfrm>
            <a:off x="61277" y="42725"/>
            <a:ext cx="8871068" cy="5100776"/>
            <a:chOff x="61277" y="42725"/>
            <a:chExt cx="8871068" cy="5100776"/>
          </a:xfrm>
        </p:grpSpPr>
        <p:grpSp>
          <p:nvGrpSpPr>
            <p:cNvPr id="156" name="Google Shape;156;p9"/>
            <p:cNvGrpSpPr/>
            <p:nvPr/>
          </p:nvGrpSpPr>
          <p:grpSpPr>
            <a:xfrm>
              <a:off x="61277" y="42725"/>
              <a:ext cx="597885" cy="598230"/>
              <a:chOff x="61277" y="42725"/>
              <a:chExt cx="597885" cy="598230"/>
            </a:xfrm>
          </p:grpSpPr>
          <p:sp>
            <p:nvSpPr>
              <p:cNvPr id="157" name="Google Shape;157;p9"/>
              <p:cNvSpPr/>
              <p:nvPr/>
            </p:nvSpPr>
            <p:spPr>
              <a:xfrm>
                <a:off x="61277" y="42725"/>
                <a:ext cx="299117" cy="598230"/>
              </a:xfrm>
              <a:custGeom>
                <a:avLst/>
                <a:gdLst/>
                <a:ahLst/>
                <a:cxnLst/>
                <a:rect l="l" t="t" r="r" b="b"/>
                <a:pathLst>
                  <a:path w="299117" h="598230" extrusionOk="0">
                    <a:moveTo>
                      <a:pt x="299118" y="299118"/>
                    </a:moveTo>
                    <a:cubicBezTo>
                      <a:pt x="299118" y="133923"/>
                      <a:pt x="165199" y="4"/>
                      <a:pt x="0" y="0"/>
                    </a:cubicBezTo>
                    <a:lnTo>
                      <a:pt x="0" y="598231"/>
                    </a:lnTo>
                    <a:cubicBezTo>
                      <a:pt x="165199" y="598231"/>
                      <a:pt x="299118" y="464312"/>
                      <a:pt x="299118" y="29911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8" name="Google Shape;158;p9"/>
              <p:cNvSpPr/>
              <p:nvPr/>
            </p:nvSpPr>
            <p:spPr>
              <a:xfrm>
                <a:off x="360045" y="42725"/>
                <a:ext cx="299117" cy="598230"/>
              </a:xfrm>
              <a:custGeom>
                <a:avLst/>
                <a:gdLst/>
                <a:ahLst/>
                <a:cxnLst/>
                <a:rect l="l" t="t" r="r" b="b"/>
                <a:pathLst>
                  <a:path w="299117" h="598230" extrusionOk="0">
                    <a:moveTo>
                      <a:pt x="299118" y="299118"/>
                    </a:moveTo>
                    <a:cubicBezTo>
                      <a:pt x="299118" y="133923"/>
                      <a:pt x="165199" y="4"/>
                      <a:pt x="0" y="0"/>
                    </a:cubicBezTo>
                    <a:lnTo>
                      <a:pt x="0" y="598231"/>
                    </a:lnTo>
                    <a:cubicBezTo>
                      <a:pt x="165203" y="598231"/>
                      <a:pt x="299118" y="464312"/>
                      <a:pt x="299118" y="29911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59" name="Google Shape;159;p9"/>
            <p:cNvGrpSpPr/>
            <p:nvPr/>
          </p:nvGrpSpPr>
          <p:grpSpPr>
            <a:xfrm>
              <a:off x="8572697" y="3919155"/>
              <a:ext cx="359647" cy="1224346"/>
              <a:chOff x="8572697" y="3919155"/>
              <a:chExt cx="359647" cy="1224346"/>
            </a:xfrm>
          </p:grpSpPr>
          <p:sp>
            <p:nvSpPr>
              <p:cNvPr id="160" name="Google Shape;160;p9"/>
              <p:cNvSpPr/>
              <p:nvPr/>
            </p:nvSpPr>
            <p:spPr>
              <a:xfrm>
                <a:off x="8915222" y="3919155"/>
                <a:ext cx="17123" cy="1224346"/>
              </a:xfrm>
              <a:custGeom>
                <a:avLst/>
                <a:gdLst/>
                <a:ahLst/>
                <a:cxnLst/>
                <a:rect l="l" t="t" r="r" b="b"/>
                <a:pathLst>
                  <a:path w="10803" h="772458" extrusionOk="0">
                    <a:moveTo>
                      <a:pt x="0" y="0"/>
                    </a:moveTo>
                    <a:lnTo>
                      <a:pt x="10803" y="0"/>
                    </a:lnTo>
                    <a:lnTo>
                      <a:pt x="10803" y="772459"/>
                    </a:lnTo>
                    <a:lnTo>
                      <a:pt x="0" y="772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1" name="Google Shape;161;p9"/>
              <p:cNvSpPr/>
              <p:nvPr/>
            </p:nvSpPr>
            <p:spPr>
              <a:xfrm>
                <a:off x="8829592" y="3919155"/>
                <a:ext cx="17123" cy="1224346"/>
              </a:xfrm>
              <a:custGeom>
                <a:avLst/>
                <a:gdLst/>
                <a:ahLst/>
                <a:cxnLst/>
                <a:rect l="l" t="t" r="r" b="b"/>
                <a:pathLst>
                  <a:path w="10803" h="772458" extrusionOk="0">
                    <a:moveTo>
                      <a:pt x="0" y="0"/>
                    </a:moveTo>
                    <a:lnTo>
                      <a:pt x="10803" y="0"/>
                    </a:lnTo>
                    <a:lnTo>
                      <a:pt x="10803" y="772459"/>
                    </a:lnTo>
                    <a:lnTo>
                      <a:pt x="0" y="772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2" name="Google Shape;162;p9"/>
              <p:cNvSpPr/>
              <p:nvPr/>
            </p:nvSpPr>
            <p:spPr>
              <a:xfrm>
                <a:off x="8743956" y="3919155"/>
                <a:ext cx="17123" cy="1224346"/>
              </a:xfrm>
              <a:custGeom>
                <a:avLst/>
                <a:gdLst/>
                <a:ahLst/>
                <a:cxnLst/>
                <a:rect l="l" t="t" r="r" b="b"/>
                <a:pathLst>
                  <a:path w="10803" h="772458" extrusionOk="0">
                    <a:moveTo>
                      <a:pt x="0" y="0"/>
                    </a:moveTo>
                    <a:lnTo>
                      <a:pt x="10803" y="0"/>
                    </a:lnTo>
                    <a:lnTo>
                      <a:pt x="10803" y="772459"/>
                    </a:lnTo>
                    <a:lnTo>
                      <a:pt x="0" y="772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3" name="Google Shape;163;p9"/>
              <p:cNvSpPr/>
              <p:nvPr/>
            </p:nvSpPr>
            <p:spPr>
              <a:xfrm>
                <a:off x="8658327" y="3919155"/>
                <a:ext cx="17123" cy="1224346"/>
              </a:xfrm>
              <a:custGeom>
                <a:avLst/>
                <a:gdLst/>
                <a:ahLst/>
                <a:cxnLst/>
                <a:rect l="l" t="t" r="r" b="b"/>
                <a:pathLst>
                  <a:path w="10803" h="772458" extrusionOk="0">
                    <a:moveTo>
                      <a:pt x="0" y="0"/>
                    </a:moveTo>
                    <a:lnTo>
                      <a:pt x="10803" y="0"/>
                    </a:lnTo>
                    <a:lnTo>
                      <a:pt x="10803" y="772459"/>
                    </a:lnTo>
                    <a:lnTo>
                      <a:pt x="0" y="772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4" name="Google Shape;164;p9"/>
              <p:cNvSpPr/>
              <p:nvPr/>
            </p:nvSpPr>
            <p:spPr>
              <a:xfrm>
                <a:off x="8572697" y="3919155"/>
                <a:ext cx="17123" cy="1224346"/>
              </a:xfrm>
              <a:custGeom>
                <a:avLst/>
                <a:gdLst/>
                <a:ahLst/>
                <a:cxnLst/>
                <a:rect l="l" t="t" r="r" b="b"/>
                <a:pathLst>
                  <a:path w="10803" h="772458" extrusionOk="0">
                    <a:moveTo>
                      <a:pt x="0" y="0"/>
                    </a:moveTo>
                    <a:lnTo>
                      <a:pt x="10803" y="0"/>
                    </a:lnTo>
                    <a:lnTo>
                      <a:pt x="10803" y="772459"/>
                    </a:lnTo>
                    <a:lnTo>
                      <a:pt x="0" y="7724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07"/>
        <p:cNvGrpSpPr/>
        <p:nvPr/>
      </p:nvGrpSpPr>
      <p:grpSpPr>
        <a:xfrm>
          <a:off x="0" y="0"/>
          <a:ext cx="0" cy="0"/>
          <a:chOff x="0" y="0"/>
          <a:chExt cx="0" cy="0"/>
        </a:xfrm>
      </p:grpSpPr>
      <p:pic>
        <p:nvPicPr>
          <p:cNvPr id="208" name="Google Shape;208;p14"/>
          <p:cNvPicPr preferRelativeResize="0"/>
          <p:nvPr/>
        </p:nvPicPr>
        <p:blipFill rotWithShape="1">
          <a:blip r:embed="rId2">
            <a:alphaModFix amt="10000"/>
          </a:blip>
          <a:srcRect l="685" t="14241" b="2376"/>
          <a:stretch/>
        </p:blipFill>
        <p:spPr>
          <a:xfrm>
            <a:off x="-22400" y="0"/>
            <a:ext cx="9188775" cy="5143500"/>
          </a:xfrm>
          <a:prstGeom prst="rect">
            <a:avLst/>
          </a:prstGeom>
          <a:noFill/>
          <a:ln>
            <a:noFill/>
          </a:ln>
        </p:spPr>
      </p:pic>
      <p:sp>
        <p:nvSpPr>
          <p:cNvPr id="209" name="Google Shape;20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0" name="Google Shape;210;p14"/>
          <p:cNvSpPr txBox="1">
            <a:spLocks noGrp="1"/>
          </p:cNvSpPr>
          <p:nvPr>
            <p:ph type="subTitle" idx="1"/>
          </p:nvPr>
        </p:nvSpPr>
        <p:spPr>
          <a:xfrm>
            <a:off x="1632150" y="1553736"/>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4"/>
          <p:cNvSpPr txBox="1">
            <a:spLocks noGrp="1"/>
          </p:cNvSpPr>
          <p:nvPr>
            <p:ph type="subTitle" idx="2"/>
          </p:nvPr>
        </p:nvSpPr>
        <p:spPr>
          <a:xfrm>
            <a:off x="1632150" y="2451024"/>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14"/>
          <p:cNvSpPr txBox="1">
            <a:spLocks noGrp="1"/>
          </p:cNvSpPr>
          <p:nvPr>
            <p:ph type="subTitle" idx="3"/>
          </p:nvPr>
        </p:nvSpPr>
        <p:spPr>
          <a:xfrm>
            <a:off x="1639527" y="3344723"/>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14"/>
          <p:cNvSpPr txBox="1">
            <a:spLocks noGrp="1"/>
          </p:cNvSpPr>
          <p:nvPr>
            <p:ph type="subTitle" idx="4"/>
          </p:nvPr>
        </p:nvSpPr>
        <p:spPr>
          <a:xfrm>
            <a:off x="1639527" y="4238425"/>
            <a:ext cx="6784500" cy="37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14"/>
          <p:cNvSpPr txBox="1">
            <a:spLocks noGrp="1"/>
          </p:cNvSpPr>
          <p:nvPr>
            <p:ph type="title" idx="5" hasCustomPrompt="1"/>
          </p:nvPr>
        </p:nvSpPr>
        <p:spPr>
          <a:xfrm>
            <a:off x="720000" y="1109726"/>
            <a:ext cx="8655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5" name="Google Shape;215;p14"/>
          <p:cNvSpPr txBox="1">
            <a:spLocks noGrp="1"/>
          </p:cNvSpPr>
          <p:nvPr>
            <p:ph type="title" idx="6" hasCustomPrompt="1"/>
          </p:nvPr>
        </p:nvSpPr>
        <p:spPr>
          <a:xfrm>
            <a:off x="726781" y="2897116"/>
            <a:ext cx="8655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6" name="Google Shape;216;p14"/>
          <p:cNvSpPr txBox="1">
            <a:spLocks noGrp="1"/>
          </p:cNvSpPr>
          <p:nvPr>
            <p:ph type="title" idx="7" hasCustomPrompt="1"/>
          </p:nvPr>
        </p:nvSpPr>
        <p:spPr>
          <a:xfrm>
            <a:off x="720014" y="2003420"/>
            <a:ext cx="8655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7" name="Google Shape;217;p14"/>
          <p:cNvSpPr txBox="1">
            <a:spLocks noGrp="1"/>
          </p:cNvSpPr>
          <p:nvPr>
            <p:ph type="title" idx="8" hasCustomPrompt="1"/>
          </p:nvPr>
        </p:nvSpPr>
        <p:spPr>
          <a:xfrm>
            <a:off x="726789" y="3790816"/>
            <a:ext cx="8655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8" name="Google Shape;218;p14"/>
          <p:cNvSpPr txBox="1">
            <a:spLocks noGrp="1"/>
          </p:cNvSpPr>
          <p:nvPr>
            <p:ph type="subTitle" idx="9"/>
          </p:nvPr>
        </p:nvSpPr>
        <p:spPr>
          <a:xfrm>
            <a:off x="1632150" y="1100451"/>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9" name="Google Shape;219;p14"/>
          <p:cNvSpPr txBox="1">
            <a:spLocks noGrp="1"/>
          </p:cNvSpPr>
          <p:nvPr>
            <p:ph type="subTitle" idx="13"/>
          </p:nvPr>
        </p:nvSpPr>
        <p:spPr>
          <a:xfrm>
            <a:off x="1632150" y="2003424"/>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0" name="Google Shape;220;p14"/>
          <p:cNvSpPr txBox="1">
            <a:spLocks noGrp="1"/>
          </p:cNvSpPr>
          <p:nvPr>
            <p:ph type="subTitle" idx="14"/>
          </p:nvPr>
        </p:nvSpPr>
        <p:spPr>
          <a:xfrm>
            <a:off x="1639527" y="2897123"/>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1" name="Google Shape;221;p14"/>
          <p:cNvSpPr txBox="1">
            <a:spLocks noGrp="1"/>
          </p:cNvSpPr>
          <p:nvPr>
            <p:ph type="subTitle" idx="15"/>
          </p:nvPr>
        </p:nvSpPr>
        <p:spPr>
          <a:xfrm>
            <a:off x="1639527" y="3790822"/>
            <a:ext cx="6784500" cy="44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16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22" name="Google Shape;222;p14"/>
          <p:cNvGrpSpPr/>
          <p:nvPr/>
        </p:nvGrpSpPr>
        <p:grpSpPr>
          <a:xfrm rot="5400000">
            <a:off x="8305301" y="2690422"/>
            <a:ext cx="922049" cy="444525"/>
            <a:chOff x="4641913" y="1435311"/>
            <a:chExt cx="371794" cy="179251"/>
          </a:xfrm>
        </p:grpSpPr>
        <p:sp>
          <p:nvSpPr>
            <p:cNvPr id="223" name="Google Shape;223;p14"/>
            <p:cNvSpPr/>
            <p:nvPr/>
          </p:nvSpPr>
          <p:spPr>
            <a:xfrm>
              <a:off x="4641913" y="1435315"/>
              <a:ext cx="28789" cy="28789"/>
            </a:xfrm>
            <a:custGeom>
              <a:avLst/>
              <a:gdLst/>
              <a:ahLst/>
              <a:cxnLst/>
              <a:rect l="l" t="t" r="r" b="b"/>
              <a:pathLst>
                <a:path w="28789" h="28789" extrusionOk="0">
                  <a:moveTo>
                    <a:pt x="14395" y="0"/>
                  </a:moveTo>
                  <a:cubicBezTo>
                    <a:pt x="6445" y="0"/>
                    <a:pt x="0" y="6445"/>
                    <a:pt x="0" y="14395"/>
                  </a:cubicBezTo>
                  <a:cubicBezTo>
                    <a:pt x="0" y="22344"/>
                    <a:pt x="6445" y="28789"/>
                    <a:pt x="14395" y="28789"/>
                  </a:cubicBezTo>
                  <a:cubicBezTo>
                    <a:pt x="22344" y="28789"/>
                    <a:pt x="28789" y="22344"/>
                    <a:pt x="28789" y="14395"/>
                  </a:cubicBezTo>
                  <a:cubicBezTo>
                    <a:pt x="28789" y="6445"/>
                    <a:pt x="22344" y="0"/>
                    <a:pt x="143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4" name="Google Shape;224;p14"/>
            <p:cNvSpPr/>
            <p:nvPr/>
          </p:nvSpPr>
          <p:spPr>
            <a:xfrm>
              <a:off x="4727670" y="1435315"/>
              <a:ext cx="28780" cy="28789"/>
            </a:xfrm>
            <a:custGeom>
              <a:avLst/>
              <a:gdLst/>
              <a:ahLst/>
              <a:cxnLst/>
              <a:rect l="l" t="t" r="r" b="b"/>
              <a:pathLst>
                <a:path w="28780" h="28789" extrusionOk="0">
                  <a:moveTo>
                    <a:pt x="14390" y="0"/>
                  </a:moveTo>
                  <a:cubicBezTo>
                    <a:pt x="6441" y="0"/>
                    <a:pt x="0" y="6445"/>
                    <a:pt x="0" y="14395"/>
                  </a:cubicBezTo>
                  <a:cubicBezTo>
                    <a:pt x="0" y="22344"/>
                    <a:pt x="6445" y="28789"/>
                    <a:pt x="14390" y="28789"/>
                  </a:cubicBezTo>
                  <a:cubicBezTo>
                    <a:pt x="22336" y="28789"/>
                    <a:pt x="28781" y="22344"/>
                    <a:pt x="28781" y="14395"/>
                  </a:cubicBezTo>
                  <a:cubicBezTo>
                    <a:pt x="28781" y="6445"/>
                    <a:pt x="22336" y="0"/>
                    <a:pt x="1439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5" name="Google Shape;225;p14"/>
            <p:cNvSpPr/>
            <p:nvPr/>
          </p:nvSpPr>
          <p:spPr>
            <a:xfrm>
              <a:off x="4813422" y="1435315"/>
              <a:ext cx="28785" cy="28789"/>
            </a:xfrm>
            <a:custGeom>
              <a:avLst/>
              <a:gdLst/>
              <a:ahLst/>
              <a:cxnLst/>
              <a:rect l="l" t="t" r="r" b="b"/>
              <a:pathLst>
                <a:path w="28785" h="28789" extrusionOk="0">
                  <a:moveTo>
                    <a:pt x="14390" y="0"/>
                  </a:moveTo>
                  <a:cubicBezTo>
                    <a:pt x="6441" y="0"/>
                    <a:pt x="0" y="6445"/>
                    <a:pt x="0" y="14395"/>
                  </a:cubicBezTo>
                  <a:cubicBezTo>
                    <a:pt x="0" y="22344"/>
                    <a:pt x="6445" y="28789"/>
                    <a:pt x="14390" y="28789"/>
                  </a:cubicBezTo>
                  <a:cubicBezTo>
                    <a:pt x="22336" y="28789"/>
                    <a:pt x="28785" y="22344"/>
                    <a:pt x="28785" y="14395"/>
                  </a:cubicBezTo>
                  <a:cubicBezTo>
                    <a:pt x="28785" y="6445"/>
                    <a:pt x="22340" y="0"/>
                    <a:pt x="1439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6" name="Google Shape;226;p14"/>
            <p:cNvSpPr/>
            <p:nvPr/>
          </p:nvSpPr>
          <p:spPr>
            <a:xfrm>
              <a:off x="4899170" y="1435315"/>
              <a:ext cx="28789" cy="28789"/>
            </a:xfrm>
            <a:custGeom>
              <a:avLst/>
              <a:gdLst/>
              <a:ahLst/>
              <a:cxnLst/>
              <a:rect l="l" t="t" r="r" b="b"/>
              <a:pathLst>
                <a:path w="28789" h="28789" extrusionOk="0">
                  <a:moveTo>
                    <a:pt x="14395" y="0"/>
                  </a:moveTo>
                  <a:cubicBezTo>
                    <a:pt x="6445" y="0"/>
                    <a:pt x="0" y="6445"/>
                    <a:pt x="0" y="14395"/>
                  </a:cubicBezTo>
                  <a:cubicBezTo>
                    <a:pt x="0" y="22344"/>
                    <a:pt x="6445" y="28789"/>
                    <a:pt x="14395" y="28789"/>
                  </a:cubicBezTo>
                  <a:cubicBezTo>
                    <a:pt x="22344" y="28789"/>
                    <a:pt x="28789" y="22344"/>
                    <a:pt x="28789" y="14395"/>
                  </a:cubicBezTo>
                  <a:cubicBezTo>
                    <a:pt x="28789" y="6445"/>
                    <a:pt x="22344" y="0"/>
                    <a:pt x="143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7" name="Google Shape;227;p14"/>
            <p:cNvSpPr/>
            <p:nvPr/>
          </p:nvSpPr>
          <p:spPr>
            <a:xfrm>
              <a:off x="4984927" y="1435311"/>
              <a:ext cx="28780" cy="28789"/>
            </a:xfrm>
            <a:custGeom>
              <a:avLst/>
              <a:gdLst/>
              <a:ahLst/>
              <a:cxnLst/>
              <a:rect l="l" t="t" r="r" b="b"/>
              <a:pathLst>
                <a:path w="28780" h="28789" extrusionOk="0">
                  <a:moveTo>
                    <a:pt x="14390" y="28789"/>
                  </a:moveTo>
                  <a:cubicBezTo>
                    <a:pt x="22340" y="28789"/>
                    <a:pt x="28781" y="22344"/>
                    <a:pt x="28781" y="14395"/>
                  </a:cubicBezTo>
                  <a:cubicBezTo>
                    <a:pt x="28781" y="6445"/>
                    <a:pt x="22336" y="0"/>
                    <a:pt x="14390" y="0"/>
                  </a:cubicBezTo>
                  <a:cubicBezTo>
                    <a:pt x="6445" y="0"/>
                    <a:pt x="0" y="6445"/>
                    <a:pt x="0" y="14395"/>
                  </a:cubicBezTo>
                  <a:cubicBezTo>
                    <a:pt x="0" y="22344"/>
                    <a:pt x="6445" y="28789"/>
                    <a:pt x="14390" y="287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8" name="Google Shape;228;p14"/>
            <p:cNvSpPr/>
            <p:nvPr/>
          </p:nvSpPr>
          <p:spPr>
            <a:xfrm>
              <a:off x="4641913" y="1510547"/>
              <a:ext cx="28789" cy="28785"/>
            </a:xfrm>
            <a:custGeom>
              <a:avLst/>
              <a:gdLst/>
              <a:ahLst/>
              <a:cxnLst/>
              <a:rect l="l" t="t" r="r" b="b"/>
              <a:pathLst>
                <a:path w="28789" h="28785" extrusionOk="0">
                  <a:moveTo>
                    <a:pt x="14395" y="0"/>
                  </a:moveTo>
                  <a:cubicBezTo>
                    <a:pt x="6445" y="0"/>
                    <a:pt x="0" y="6445"/>
                    <a:pt x="0" y="14390"/>
                  </a:cubicBezTo>
                  <a:cubicBezTo>
                    <a:pt x="0" y="22336"/>
                    <a:pt x="6445" y="28785"/>
                    <a:pt x="14395" y="28785"/>
                  </a:cubicBezTo>
                  <a:cubicBezTo>
                    <a:pt x="22344" y="28785"/>
                    <a:pt x="28789" y="22340"/>
                    <a:pt x="28789" y="14390"/>
                  </a:cubicBezTo>
                  <a:cubicBezTo>
                    <a:pt x="28789" y="6441"/>
                    <a:pt x="22344" y="0"/>
                    <a:pt x="143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9" name="Google Shape;229;p14"/>
            <p:cNvSpPr/>
            <p:nvPr/>
          </p:nvSpPr>
          <p:spPr>
            <a:xfrm>
              <a:off x="4727670" y="1510547"/>
              <a:ext cx="28780" cy="28785"/>
            </a:xfrm>
            <a:custGeom>
              <a:avLst/>
              <a:gdLst/>
              <a:ahLst/>
              <a:cxnLst/>
              <a:rect l="l" t="t" r="r" b="b"/>
              <a:pathLst>
                <a:path w="28780" h="28785" extrusionOk="0">
                  <a:moveTo>
                    <a:pt x="14390" y="0"/>
                  </a:moveTo>
                  <a:cubicBezTo>
                    <a:pt x="6441" y="0"/>
                    <a:pt x="0" y="6445"/>
                    <a:pt x="0" y="14390"/>
                  </a:cubicBezTo>
                  <a:cubicBezTo>
                    <a:pt x="0" y="22336"/>
                    <a:pt x="6445" y="28785"/>
                    <a:pt x="14390" y="28785"/>
                  </a:cubicBezTo>
                  <a:cubicBezTo>
                    <a:pt x="22336" y="28785"/>
                    <a:pt x="28781" y="22340"/>
                    <a:pt x="28781" y="14390"/>
                  </a:cubicBezTo>
                  <a:cubicBezTo>
                    <a:pt x="28781" y="6441"/>
                    <a:pt x="22336" y="0"/>
                    <a:pt x="1439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0" name="Google Shape;230;p14"/>
            <p:cNvSpPr/>
            <p:nvPr/>
          </p:nvSpPr>
          <p:spPr>
            <a:xfrm>
              <a:off x="4813422" y="1510547"/>
              <a:ext cx="28785" cy="28785"/>
            </a:xfrm>
            <a:custGeom>
              <a:avLst/>
              <a:gdLst/>
              <a:ahLst/>
              <a:cxnLst/>
              <a:rect l="l" t="t" r="r" b="b"/>
              <a:pathLst>
                <a:path w="28785" h="28785" extrusionOk="0">
                  <a:moveTo>
                    <a:pt x="14390" y="0"/>
                  </a:moveTo>
                  <a:cubicBezTo>
                    <a:pt x="6441" y="0"/>
                    <a:pt x="0" y="6445"/>
                    <a:pt x="0" y="14390"/>
                  </a:cubicBezTo>
                  <a:cubicBezTo>
                    <a:pt x="0" y="22336"/>
                    <a:pt x="6445" y="28785"/>
                    <a:pt x="14390" y="28785"/>
                  </a:cubicBezTo>
                  <a:cubicBezTo>
                    <a:pt x="22336" y="28785"/>
                    <a:pt x="28785" y="22340"/>
                    <a:pt x="28785" y="14390"/>
                  </a:cubicBezTo>
                  <a:cubicBezTo>
                    <a:pt x="28785" y="6441"/>
                    <a:pt x="22340" y="0"/>
                    <a:pt x="1439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1" name="Google Shape;231;p14"/>
            <p:cNvSpPr/>
            <p:nvPr/>
          </p:nvSpPr>
          <p:spPr>
            <a:xfrm>
              <a:off x="4899170" y="1510547"/>
              <a:ext cx="28789" cy="28785"/>
            </a:xfrm>
            <a:custGeom>
              <a:avLst/>
              <a:gdLst/>
              <a:ahLst/>
              <a:cxnLst/>
              <a:rect l="l" t="t" r="r" b="b"/>
              <a:pathLst>
                <a:path w="28789" h="28785" extrusionOk="0">
                  <a:moveTo>
                    <a:pt x="14395" y="0"/>
                  </a:moveTo>
                  <a:cubicBezTo>
                    <a:pt x="6445" y="0"/>
                    <a:pt x="0" y="6445"/>
                    <a:pt x="0" y="14390"/>
                  </a:cubicBezTo>
                  <a:cubicBezTo>
                    <a:pt x="0" y="22336"/>
                    <a:pt x="6445" y="28785"/>
                    <a:pt x="14395" y="28785"/>
                  </a:cubicBezTo>
                  <a:cubicBezTo>
                    <a:pt x="22344" y="28785"/>
                    <a:pt x="28789" y="22340"/>
                    <a:pt x="28789" y="14390"/>
                  </a:cubicBezTo>
                  <a:cubicBezTo>
                    <a:pt x="28789" y="6441"/>
                    <a:pt x="22344" y="0"/>
                    <a:pt x="143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 name="Google Shape;232;p14"/>
            <p:cNvSpPr/>
            <p:nvPr/>
          </p:nvSpPr>
          <p:spPr>
            <a:xfrm>
              <a:off x="4984927" y="1510547"/>
              <a:ext cx="28780" cy="28785"/>
            </a:xfrm>
            <a:custGeom>
              <a:avLst/>
              <a:gdLst/>
              <a:ahLst/>
              <a:cxnLst/>
              <a:rect l="l" t="t" r="r" b="b"/>
              <a:pathLst>
                <a:path w="28780" h="28785" extrusionOk="0">
                  <a:moveTo>
                    <a:pt x="14390" y="0"/>
                  </a:moveTo>
                  <a:cubicBezTo>
                    <a:pt x="6441" y="0"/>
                    <a:pt x="0" y="6445"/>
                    <a:pt x="0" y="14390"/>
                  </a:cubicBezTo>
                  <a:cubicBezTo>
                    <a:pt x="0" y="22336"/>
                    <a:pt x="6445" y="28785"/>
                    <a:pt x="14390" y="28785"/>
                  </a:cubicBezTo>
                  <a:cubicBezTo>
                    <a:pt x="22336" y="28785"/>
                    <a:pt x="28781" y="22340"/>
                    <a:pt x="28781" y="14390"/>
                  </a:cubicBezTo>
                  <a:cubicBezTo>
                    <a:pt x="28781" y="6441"/>
                    <a:pt x="22336" y="0"/>
                    <a:pt x="1439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 name="Google Shape;233;p14"/>
            <p:cNvSpPr/>
            <p:nvPr/>
          </p:nvSpPr>
          <p:spPr>
            <a:xfrm>
              <a:off x="4641913" y="1585778"/>
              <a:ext cx="28789" cy="28784"/>
            </a:xfrm>
            <a:custGeom>
              <a:avLst/>
              <a:gdLst/>
              <a:ahLst/>
              <a:cxnLst/>
              <a:rect l="l" t="t" r="r" b="b"/>
              <a:pathLst>
                <a:path w="28789" h="28784" extrusionOk="0">
                  <a:moveTo>
                    <a:pt x="14395" y="0"/>
                  </a:moveTo>
                  <a:cubicBezTo>
                    <a:pt x="6445" y="0"/>
                    <a:pt x="0" y="6445"/>
                    <a:pt x="0" y="14390"/>
                  </a:cubicBezTo>
                  <a:cubicBezTo>
                    <a:pt x="0" y="22336"/>
                    <a:pt x="6445" y="28785"/>
                    <a:pt x="14395" y="28785"/>
                  </a:cubicBezTo>
                  <a:cubicBezTo>
                    <a:pt x="22344" y="28785"/>
                    <a:pt x="28789" y="22340"/>
                    <a:pt x="28789" y="14390"/>
                  </a:cubicBezTo>
                  <a:cubicBezTo>
                    <a:pt x="28789" y="6441"/>
                    <a:pt x="22344" y="0"/>
                    <a:pt x="143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 name="Google Shape;234;p14"/>
            <p:cNvSpPr/>
            <p:nvPr/>
          </p:nvSpPr>
          <p:spPr>
            <a:xfrm>
              <a:off x="4727670" y="1585778"/>
              <a:ext cx="28780" cy="28784"/>
            </a:xfrm>
            <a:custGeom>
              <a:avLst/>
              <a:gdLst/>
              <a:ahLst/>
              <a:cxnLst/>
              <a:rect l="l" t="t" r="r" b="b"/>
              <a:pathLst>
                <a:path w="28780" h="28784" extrusionOk="0">
                  <a:moveTo>
                    <a:pt x="14390" y="0"/>
                  </a:moveTo>
                  <a:cubicBezTo>
                    <a:pt x="6441" y="0"/>
                    <a:pt x="0" y="6445"/>
                    <a:pt x="0" y="14390"/>
                  </a:cubicBezTo>
                  <a:cubicBezTo>
                    <a:pt x="0" y="22336"/>
                    <a:pt x="6445" y="28785"/>
                    <a:pt x="14390" y="28785"/>
                  </a:cubicBezTo>
                  <a:cubicBezTo>
                    <a:pt x="22336" y="28785"/>
                    <a:pt x="28781" y="22340"/>
                    <a:pt x="28781" y="14390"/>
                  </a:cubicBezTo>
                  <a:cubicBezTo>
                    <a:pt x="28781" y="6441"/>
                    <a:pt x="22336" y="0"/>
                    <a:pt x="1439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 name="Google Shape;235;p14"/>
            <p:cNvSpPr/>
            <p:nvPr/>
          </p:nvSpPr>
          <p:spPr>
            <a:xfrm>
              <a:off x="4813422" y="1585778"/>
              <a:ext cx="28785" cy="28784"/>
            </a:xfrm>
            <a:custGeom>
              <a:avLst/>
              <a:gdLst/>
              <a:ahLst/>
              <a:cxnLst/>
              <a:rect l="l" t="t" r="r" b="b"/>
              <a:pathLst>
                <a:path w="28785" h="28784" extrusionOk="0">
                  <a:moveTo>
                    <a:pt x="14390" y="0"/>
                  </a:moveTo>
                  <a:cubicBezTo>
                    <a:pt x="6441" y="0"/>
                    <a:pt x="0" y="6445"/>
                    <a:pt x="0" y="14390"/>
                  </a:cubicBezTo>
                  <a:cubicBezTo>
                    <a:pt x="0" y="22336"/>
                    <a:pt x="6445" y="28785"/>
                    <a:pt x="14390" y="28785"/>
                  </a:cubicBezTo>
                  <a:cubicBezTo>
                    <a:pt x="22336" y="28785"/>
                    <a:pt x="28785" y="22340"/>
                    <a:pt x="28785" y="14390"/>
                  </a:cubicBezTo>
                  <a:cubicBezTo>
                    <a:pt x="28785" y="6441"/>
                    <a:pt x="22340" y="0"/>
                    <a:pt x="1439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 name="Google Shape;236;p14"/>
            <p:cNvSpPr/>
            <p:nvPr/>
          </p:nvSpPr>
          <p:spPr>
            <a:xfrm>
              <a:off x="4899170" y="1585778"/>
              <a:ext cx="28789" cy="28784"/>
            </a:xfrm>
            <a:custGeom>
              <a:avLst/>
              <a:gdLst/>
              <a:ahLst/>
              <a:cxnLst/>
              <a:rect l="l" t="t" r="r" b="b"/>
              <a:pathLst>
                <a:path w="28789" h="28784" extrusionOk="0">
                  <a:moveTo>
                    <a:pt x="14395" y="0"/>
                  </a:moveTo>
                  <a:cubicBezTo>
                    <a:pt x="6445" y="0"/>
                    <a:pt x="0" y="6445"/>
                    <a:pt x="0" y="14390"/>
                  </a:cubicBezTo>
                  <a:cubicBezTo>
                    <a:pt x="0" y="22336"/>
                    <a:pt x="6445" y="28785"/>
                    <a:pt x="14395" y="28785"/>
                  </a:cubicBezTo>
                  <a:cubicBezTo>
                    <a:pt x="22344" y="28785"/>
                    <a:pt x="28789" y="22340"/>
                    <a:pt x="28789" y="14390"/>
                  </a:cubicBezTo>
                  <a:cubicBezTo>
                    <a:pt x="28789" y="6441"/>
                    <a:pt x="22344" y="0"/>
                    <a:pt x="1439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 name="Google Shape;237;p14"/>
            <p:cNvSpPr/>
            <p:nvPr/>
          </p:nvSpPr>
          <p:spPr>
            <a:xfrm>
              <a:off x="4984927" y="1585778"/>
              <a:ext cx="28780" cy="28784"/>
            </a:xfrm>
            <a:custGeom>
              <a:avLst/>
              <a:gdLst/>
              <a:ahLst/>
              <a:cxnLst/>
              <a:rect l="l" t="t" r="r" b="b"/>
              <a:pathLst>
                <a:path w="28780" h="28784" extrusionOk="0">
                  <a:moveTo>
                    <a:pt x="14390" y="0"/>
                  </a:moveTo>
                  <a:cubicBezTo>
                    <a:pt x="6441" y="0"/>
                    <a:pt x="0" y="6445"/>
                    <a:pt x="0" y="14390"/>
                  </a:cubicBezTo>
                  <a:cubicBezTo>
                    <a:pt x="0" y="22336"/>
                    <a:pt x="6445" y="28785"/>
                    <a:pt x="14390" y="28785"/>
                  </a:cubicBezTo>
                  <a:cubicBezTo>
                    <a:pt x="22336" y="28785"/>
                    <a:pt x="28781" y="22340"/>
                    <a:pt x="28781" y="14390"/>
                  </a:cubicBezTo>
                  <a:cubicBezTo>
                    <a:pt x="28781" y="6441"/>
                    <a:pt x="22336" y="0"/>
                    <a:pt x="1439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38" name="Google Shape;238;p14"/>
          <p:cNvSpPr/>
          <p:nvPr/>
        </p:nvSpPr>
        <p:spPr>
          <a:xfrm rot="5400000">
            <a:off x="8516143" y="1845262"/>
            <a:ext cx="500365" cy="500365"/>
          </a:xfrm>
          <a:custGeom>
            <a:avLst/>
            <a:gdLst/>
            <a:ahLst/>
            <a:cxnLst/>
            <a:rect l="l" t="t" r="r" b="b"/>
            <a:pathLst>
              <a:path w="201760" h="201760" extrusionOk="0">
                <a:moveTo>
                  <a:pt x="201761" y="100880"/>
                </a:moveTo>
                <a:cubicBezTo>
                  <a:pt x="201761" y="156595"/>
                  <a:pt x="156595" y="201761"/>
                  <a:pt x="100880" y="201761"/>
                </a:cubicBezTo>
                <a:cubicBezTo>
                  <a:pt x="45166" y="201761"/>
                  <a:pt x="0" y="156595"/>
                  <a:pt x="0" y="100880"/>
                </a:cubicBezTo>
                <a:cubicBezTo>
                  <a:pt x="0" y="45166"/>
                  <a:pt x="45166" y="0"/>
                  <a:pt x="100880" y="0"/>
                </a:cubicBezTo>
                <a:cubicBezTo>
                  <a:pt x="156595" y="0"/>
                  <a:pt x="201761" y="45166"/>
                  <a:pt x="201761" y="10088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 name="Google Shape;239;p14"/>
          <p:cNvSpPr/>
          <p:nvPr/>
        </p:nvSpPr>
        <p:spPr>
          <a:xfrm>
            <a:off x="8757013" y="-17430"/>
            <a:ext cx="18626" cy="1721323"/>
          </a:xfrm>
          <a:custGeom>
            <a:avLst/>
            <a:gdLst/>
            <a:ahLst/>
            <a:cxnLst/>
            <a:rect l="l" t="t" r="r" b="b"/>
            <a:pathLst>
              <a:path w="1390" h="1185076" extrusionOk="0">
                <a:moveTo>
                  <a:pt x="0" y="0"/>
                </a:moveTo>
                <a:lnTo>
                  <a:pt x="1391" y="0"/>
                </a:lnTo>
                <a:lnTo>
                  <a:pt x="1391" y="1185077"/>
                </a:lnTo>
                <a:lnTo>
                  <a:pt x="0" y="11850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aleway"/>
              <a:buNone/>
              <a:defRPr sz="28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0" r:id="rId9"/>
    <p:sldLayoutId id="2147483661"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2" name="Google Shape;295;p30">
            <a:extLst>
              <a:ext uri="{FF2B5EF4-FFF2-40B4-BE49-F238E27FC236}">
                <a16:creationId xmlns:a16="http://schemas.microsoft.com/office/drawing/2014/main" id="{36241B11-6451-9099-215C-70690CB78CAF}"/>
              </a:ext>
            </a:extLst>
          </p:cNvPr>
          <p:cNvSpPr txBox="1">
            <a:spLocks/>
          </p:cNvSpPr>
          <p:nvPr/>
        </p:nvSpPr>
        <p:spPr>
          <a:xfrm>
            <a:off x="1600650" y="200442"/>
            <a:ext cx="5942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5200"/>
              <a:buFont typeface="Quicksand"/>
              <a:buNone/>
              <a:defRPr sz="7200" b="0" i="0" u="none" strike="noStrike" cap="none">
                <a:solidFill>
                  <a:schemeClr val="dk1"/>
                </a:solidFill>
                <a:latin typeface="Quicksand"/>
                <a:ea typeface="Quicksand"/>
                <a:cs typeface="Quicksand"/>
                <a:sym typeface="Quicksand"/>
              </a:defRPr>
            </a:lvl1pPr>
            <a:lvl2pPr marR="0" lvl="1"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2pPr>
            <a:lvl3pPr marR="0" lvl="2"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3pPr>
            <a:lvl4pPr marR="0" lvl="3"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4pPr>
            <a:lvl5pPr marR="0" lvl="4"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5pPr>
            <a:lvl6pPr marR="0" lvl="5"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6pPr>
            <a:lvl7pPr marR="0" lvl="6"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7pPr>
            <a:lvl8pPr marR="0" lvl="7"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8pPr>
            <a:lvl9pPr marR="0" lvl="8" algn="ctr" rtl="0">
              <a:lnSpc>
                <a:spcPct val="100000"/>
              </a:lnSpc>
              <a:spcBef>
                <a:spcPts val="0"/>
              </a:spcBef>
              <a:spcAft>
                <a:spcPts val="0"/>
              </a:spcAft>
              <a:buClr>
                <a:schemeClr val="dk1"/>
              </a:buClr>
              <a:buSzPts val="5200"/>
              <a:buFont typeface="Quicksand"/>
              <a:buNone/>
              <a:defRPr sz="5200" b="1" i="0" u="none" strike="noStrike" cap="none">
                <a:solidFill>
                  <a:schemeClr val="dk1"/>
                </a:solidFill>
                <a:latin typeface="Quicksand"/>
                <a:ea typeface="Quicksand"/>
                <a:cs typeface="Quicksand"/>
                <a:sym typeface="Quicksand"/>
              </a:defRPr>
            </a:lvl9pPr>
          </a:lstStyle>
          <a:p>
            <a:r>
              <a:rPr lang="en-US" sz="1600" b="1">
                <a:solidFill>
                  <a:schemeClr val="tx1"/>
                </a:solidFill>
                <a:latin typeface="Barlow" panose="00000500000000000000" pitchFamily="2" charset="0"/>
              </a:rPr>
              <a:t>TRƯỜNG ĐẠI HỌC KHOA HỌC TỰ NHIÊN, ĐHQG-HCM</a:t>
            </a:r>
          </a:p>
          <a:p>
            <a:r>
              <a:rPr lang="en-US" sz="1600" b="1">
                <a:solidFill>
                  <a:schemeClr val="tx1"/>
                </a:solidFill>
                <a:latin typeface="Barlow" panose="00000500000000000000" pitchFamily="2" charset="0"/>
              </a:rPr>
              <a:t>KHOA CÔNG NGHỆ THÔNG TIN</a:t>
            </a:r>
          </a:p>
        </p:txBody>
      </p:sp>
      <p:sp>
        <p:nvSpPr>
          <p:cNvPr id="3" name="Google Shape;285;p29">
            <a:extLst>
              <a:ext uri="{FF2B5EF4-FFF2-40B4-BE49-F238E27FC236}">
                <a16:creationId xmlns:a16="http://schemas.microsoft.com/office/drawing/2014/main" id="{A75FAE76-6708-821B-A8FD-60AFD66FE34A}"/>
              </a:ext>
            </a:extLst>
          </p:cNvPr>
          <p:cNvSpPr txBox="1">
            <a:spLocks/>
          </p:cNvSpPr>
          <p:nvPr/>
        </p:nvSpPr>
        <p:spPr>
          <a:xfrm>
            <a:off x="37049" y="948523"/>
            <a:ext cx="9144000" cy="1263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Raleway"/>
              <a:buNone/>
              <a:defRPr sz="7000" b="1"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br>
              <a:rPr lang="vi-VN" sz="4000">
                <a:effectLst>
                  <a:outerShdw blurRad="38100" dist="38100" dir="2700000" algn="tl">
                    <a:srgbClr val="000000">
                      <a:alpha val="43137"/>
                    </a:srgbClr>
                  </a:outerShdw>
                </a:effectLst>
              </a:rPr>
            </a:br>
            <a:r>
              <a:rPr lang="vi-VN" sz="3200">
                <a:solidFill>
                  <a:schemeClr val="accent1">
                    <a:lumMod val="50000"/>
                  </a:schemeClr>
                </a:solidFill>
                <a:effectLst>
                  <a:outerShdw blurRad="38100" dist="38100" dir="2700000" algn="tl">
                    <a:srgbClr val="000000">
                      <a:alpha val="43137"/>
                    </a:srgbClr>
                  </a:outerShdw>
                </a:effectLst>
              </a:rPr>
              <a:t>PHÂN TÍCH HIỆU NĂNG QUY TRÌNH</a:t>
            </a:r>
            <a:br>
              <a:rPr lang="vi-VN" sz="3200">
                <a:solidFill>
                  <a:schemeClr val="accent1">
                    <a:lumMod val="50000"/>
                  </a:schemeClr>
                </a:solidFill>
                <a:effectLst>
                  <a:outerShdw blurRad="38100" dist="38100" dir="2700000" algn="tl">
                    <a:srgbClr val="000000">
                      <a:alpha val="43137"/>
                    </a:srgbClr>
                  </a:outerShdw>
                </a:effectLst>
              </a:rPr>
            </a:br>
            <a:r>
              <a:rPr lang="vi-VN" sz="3200">
                <a:solidFill>
                  <a:schemeClr val="accent1">
                    <a:lumMod val="50000"/>
                  </a:schemeClr>
                </a:solidFill>
                <a:effectLst>
                  <a:outerShdw blurRad="38100" dist="38100" dir="2700000" algn="tl">
                    <a:srgbClr val="000000">
                      <a:alpha val="43137"/>
                    </a:srgbClr>
                  </a:outerShdw>
                </a:effectLst>
              </a:rPr>
              <a:t> TỪ DỮ LIỆU BẰNG PHƯƠNG PHÁP </a:t>
            </a:r>
            <a:br>
              <a:rPr lang="vi-VN" sz="3200">
                <a:solidFill>
                  <a:schemeClr val="accent1">
                    <a:lumMod val="50000"/>
                  </a:schemeClr>
                </a:solidFill>
                <a:effectLst>
                  <a:outerShdw blurRad="38100" dist="38100" dir="2700000" algn="tl">
                    <a:srgbClr val="000000">
                      <a:alpha val="43137"/>
                    </a:srgbClr>
                  </a:outerShdw>
                </a:effectLst>
              </a:rPr>
            </a:br>
            <a:r>
              <a:rPr lang="vi-VN" sz="3200">
                <a:solidFill>
                  <a:schemeClr val="accent1">
                    <a:lumMod val="50000"/>
                  </a:schemeClr>
                </a:solidFill>
                <a:effectLst>
                  <a:outerShdw blurRad="38100" dist="38100" dir="2700000" algn="tl">
                    <a:srgbClr val="000000">
                      <a:alpha val="43137"/>
                    </a:srgbClr>
                  </a:outerShdw>
                </a:effectLst>
              </a:rPr>
              <a:t>XEM XÉT NHIỀU ĐỐI TƯỢNG</a:t>
            </a:r>
          </a:p>
        </p:txBody>
      </p:sp>
      <p:sp>
        <p:nvSpPr>
          <p:cNvPr id="6" name="Google Shape;286;p29">
            <a:extLst>
              <a:ext uri="{FF2B5EF4-FFF2-40B4-BE49-F238E27FC236}">
                <a16:creationId xmlns:a16="http://schemas.microsoft.com/office/drawing/2014/main" id="{19A62991-B7A8-884F-67AA-AD5D66EAD4E2}"/>
              </a:ext>
            </a:extLst>
          </p:cNvPr>
          <p:cNvSpPr txBox="1">
            <a:spLocks/>
          </p:cNvSpPr>
          <p:nvPr/>
        </p:nvSpPr>
        <p:spPr>
          <a:xfrm>
            <a:off x="1600650" y="3024557"/>
            <a:ext cx="5942700" cy="10776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pPr marL="0" indent="0"/>
            <a:r>
              <a:rPr lang="vi-VN" sz="1800" b="1">
                <a:solidFill>
                  <a:schemeClr val="tx1"/>
                </a:solidFill>
              </a:rPr>
              <a:t>Sinh viên thực hiện: </a:t>
            </a:r>
          </a:p>
          <a:p>
            <a:pPr marL="0" indent="0"/>
            <a:r>
              <a:rPr lang="vi-VN" sz="1800">
                <a:solidFill>
                  <a:schemeClr val="tx1"/>
                </a:solidFill>
              </a:rPr>
              <a:t>Lê Thị </a:t>
            </a:r>
            <a:r>
              <a:rPr lang="vi-VN" sz="1800" err="1">
                <a:solidFill>
                  <a:schemeClr val="tx1"/>
                </a:solidFill>
              </a:rPr>
              <a:t>Thùy</a:t>
            </a:r>
            <a:r>
              <a:rPr lang="vi-VN" sz="1800">
                <a:solidFill>
                  <a:schemeClr val="tx1"/>
                </a:solidFill>
              </a:rPr>
              <a:t> Dương – MSSV: 20120063</a:t>
            </a:r>
          </a:p>
          <a:p>
            <a:pPr marL="0" indent="0"/>
            <a:r>
              <a:rPr lang="vi-VN" sz="1800">
                <a:solidFill>
                  <a:schemeClr val="tx1"/>
                </a:solidFill>
              </a:rPr>
              <a:t>Nguyễn Dương Tuấn Phương – MSSV: 20120166</a:t>
            </a:r>
          </a:p>
        </p:txBody>
      </p:sp>
      <p:sp>
        <p:nvSpPr>
          <p:cNvPr id="12" name="Google Shape;286;p29">
            <a:extLst>
              <a:ext uri="{FF2B5EF4-FFF2-40B4-BE49-F238E27FC236}">
                <a16:creationId xmlns:a16="http://schemas.microsoft.com/office/drawing/2014/main" id="{FB43826D-58E4-3A5E-F848-CBD7D4448896}"/>
              </a:ext>
            </a:extLst>
          </p:cNvPr>
          <p:cNvSpPr txBox="1">
            <a:spLocks/>
          </p:cNvSpPr>
          <p:nvPr/>
        </p:nvSpPr>
        <p:spPr>
          <a:xfrm>
            <a:off x="715115" y="4102199"/>
            <a:ext cx="7787869"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800"/>
              <a:buFont typeface="Barlow"/>
              <a:buNone/>
              <a:defRPr sz="1800" b="0" i="0" u="none" strike="noStrike" cap="none">
                <a:solidFill>
                  <a:schemeClr val="dk1"/>
                </a:solidFill>
                <a:latin typeface="Barlow"/>
                <a:ea typeface="Barlow"/>
                <a:cs typeface="Barlow"/>
                <a:sym typeface="Barlow"/>
              </a:defRPr>
            </a:lvl9pPr>
          </a:lstStyle>
          <a:p>
            <a:pPr marL="0" indent="0"/>
            <a:r>
              <a:rPr lang="en-US" sz="1800" b="1" err="1"/>
              <a:t>Giảng</a:t>
            </a:r>
            <a:r>
              <a:rPr lang="en-US" sz="1800" b="1"/>
              <a:t> </a:t>
            </a:r>
            <a:r>
              <a:rPr lang="en-US" sz="1800" b="1" err="1"/>
              <a:t>viên</a:t>
            </a:r>
            <a:r>
              <a:rPr lang="en-US" sz="1800" b="1"/>
              <a:t> </a:t>
            </a:r>
            <a:r>
              <a:rPr lang="en-US" sz="1800" b="1" err="1"/>
              <a:t>hướng</a:t>
            </a:r>
            <a:r>
              <a:rPr lang="en-US" sz="1800" b="1"/>
              <a:t> </a:t>
            </a:r>
            <a:r>
              <a:rPr lang="en-US" sz="1800" b="1" err="1"/>
              <a:t>dẫn</a:t>
            </a:r>
            <a:r>
              <a:rPr lang="vi-VN" sz="1800" b="1"/>
              <a:t>:</a:t>
            </a:r>
            <a:r>
              <a:rPr lang="en-US" sz="1800" b="1"/>
              <a:t> </a:t>
            </a:r>
            <a:r>
              <a:rPr lang="en-US" sz="1800"/>
              <a:t>ThS. </a:t>
            </a:r>
            <a:r>
              <a:rPr lang="en-US" sz="1800" err="1"/>
              <a:t>Trần</a:t>
            </a:r>
            <a:r>
              <a:rPr lang="en-US" sz="1800"/>
              <a:t> Trung </a:t>
            </a:r>
            <a:r>
              <a:rPr lang="en-US" sz="1800" err="1"/>
              <a:t>Kiên</a:t>
            </a:r>
            <a:r>
              <a:rPr lang="en-US" sz="1800"/>
              <a:t> </a:t>
            </a:r>
            <a:r>
              <a:rPr lang="en-US" sz="1800" err="1"/>
              <a:t>và</a:t>
            </a:r>
            <a:r>
              <a:rPr lang="en-US" sz="1800"/>
              <a:t> TS. </a:t>
            </a:r>
            <a:r>
              <a:rPr lang="en-US" sz="1800" err="1"/>
              <a:t>Nguyễn</a:t>
            </a:r>
            <a:r>
              <a:rPr lang="en-US" sz="1800"/>
              <a:t> </a:t>
            </a:r>
            <a:r>
              <a:rPr lang="en-US" sz="1800" err="1"/>
              <a:t>Ngọc</a:t>
            </a:r>
            <a:r>
              <a:rPr lang="en-US" sz="1800"/>
              <a:t> </a:t>
            </a:r>
            <a:r>
              <a:rPr lang="en-US" sz="1800" err="1"/>
              <a:t>Thảo</a:t>
            </a:r>
            <a:endParaRPr lang="vi-VN" sz="1800"/>
          </a:p>
        </p:txBody>
      </p:sp>
      <p:sp>
        <p:nvSpPr>
          <p:cNvPr id="13" name="Google Shape;286;p29">
            <a:extLst>
              <a:ext uri="{FF2B5EF4-FFF2-40B4-BE49-F238E27FC236}">
                <a16:creationId xmlns:a16="http://schemas.microsoft.com/office/drawing/2014/main" id="{E8DA458F-0386-DCB8-B9D7-EB11FE4CCA28}"/>
              </a:ext>
            </a:extLst>
          </p:cNvPr>
          <p:cNvSpPr txBox="1">
            <a:spLocks/>
          </p:cNvSpPr>
          <p:nvPr/>
        </p:nvSpPr>
        <p:spPr>
          <a:xfrm>
            <a:off x="1997269" y="4568851"/>
            <a:ext cx="522356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sh"/>
              <a:buNone/>
              <a:defRPr sz="16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9pPr>
          </a:lstStyle>
          <a:p>
            <a:pPr marL="0" indent="0"/>
            <a:r>
              <a:rPr lang="en-US" b="1">
                <a:latin typeface="Barlow" panose="00000500000000000000" pitchFamily="2" charset="0"/>
              </a:rPr>
              <a:t>THÀNH PHỐ HỒ CHÍ MINH, NGÀY 31 THÁNG 07 NĂM 2024</a:t>
            </a:r>
            <a:endParaRPr lang="vi-VN">
              <a:latin typeface="Barlow" panose="00000500000000000000" pitchFamily="2" charset="0"/>
            </a:endParaRPr>
          </a:p>
        </p:txBody>
      </p:sp>
      <p:cxnSp>
        <p:nvCxnSpPr>
          <p:cNvPr id="14" name="Google Shape;288;p29">
            <a:extLst>
              <a:ext uri="{FF2B5EF4-FFF2-40B4-BE49-F238E27FC236}">
                <a16:creationId xmlns:a16="http://schemas.microsoft.com/office/drawing/2014/main" id="{8B6242A8-3211-79B7-160F-79068235927E}"/>
              </a:ext>
            </a:extLst>
          </p:cNvPr>
          <p:cNvCxnSpPr>
            <a:cxnSpLocks/>
          </p:cNvCxnSpPr>
          <p:nvPr/>
        </p:nvCxnSpPr>
        <p:spPr>
          <a:xfrm>
            <a:off x="1897744" y="948522"/>
            <a:ext cx="5425140" cy="0"/>
          </a:xfrm>
          <a:prstGeom prst="straightConnector1">
            <a:avLst/>
          </a:prstGeom>
          <a:noFill/>
          <a:ln w="19050" cap="flat" cmpd="sng">
            <a:solidFill>
              <a:schemeClr val="accent1">
                <a:lumMod val="50000"/>
              </a:schemeClr>
            </a:solidFill>
            <a:prstDash val="solid"/>
            <a:round/>
            <a:headEnd type="oval" w="med" len="med"/>
            <a:tailEnd type="oval" w="med" len="med"/>
          </a:ln>
        </p:spPr>
      </p:cxnSp>
      <p:cxnSp>
        <p:nvCxnSpPr>
          <p:cNvPr id="18" name="Google Shape;288;p29">
            <a:extLst>
              <a:ext uri="{FF2B5EF4-FFF2-40B4-BE49-F238E27FC236}">
                <a16:creationId xmlns:a16="http://schemas.microsoft.com/office/drawing/2014/main" id="{E2F4796A-DEDC-CB37-814D-5B90F41FCE71}"/>
              </a:ext>
            </a:extLst>
          </p:cNvPr>
          <p:cNvCxnSpPr>
            <a:cxnSpLocks/>
          </p:cNvCxnSpPr>
          <p:nvPr/>
        </p:nvCxnSpPr>
        <p:spPr>
          <a:xfrm>
            <a:off x="1897744" y="2795273"/>
            <a:ext cx="5425140" cy="0"/>
          </a:xfrm>
          <a:prstGeom prst="straightConnector1">
            <a:avLst/>
          </a:prstGeom>
          <a:noFill/>
          <a:ln w="19050" cap="flat" cmpd="sng">
            <a:solidFill>
              <a:schemeClr val="accent1">
                <a:lumMod val="50000"/>
              </a:schemeClr>
            </a:solidFill>
            <a:prstDash val="solid"/>
            <a:round/>
            <a:headEnd type="oval" w="med" len="med"/>
            <a:tailEnd type="oval"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6E128BB-8E90-9795-3158-3DC46EB56C08}"/>
              </a:ext>
            </a:extLst>
          </p:cNvPr>
          <p:cNvSpPr>
            <a:spLocks noGrp="1"/>
          </p:cNvSpPr>
          <p:nvPr>
            <p:ph type="title"/>
          </p:nvPr>
        </p:nvSpPr>
        <p:spPr>
          <a:xfrm>
            <a:off x="720725" y="444500"/>
            <a:ext cx="7702550" cy="573088"/>
          </a:xfrm>
        </p:spPr>
        <p:txBody>
          <a:bodyPr/>
          <a:lstStyle/>
          <a:p>
            <a:r>
              <a:rPr lang="en-US"/>
              <a:t>Phương pháp truyền thống</a:t>
            </a:r>
          </a:p>
        </p:txBody>
      </p:sp>
      <p:sp>
        <p:nvSpPr>
          <p:cNvPr id="2" name="TextBox 1">
            <a:extLst>
              <a:ext uri="{FF2B5EF4-FFF2-40B4-BE49-F238E27FC236}">
                <a16:creationId xmlns:a16="http://schemas.microsoft.com/office/drawing/2014/main" id="{5D6D4391-D580-87AE-929C-4511CB650615}"/>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10</a:t>
            </a:fld>
            <a:endParaRPr lang="en-US">
              <a:latin typeface="Barlow" panose="00000500000000000000" pitchFamily="2" charset="0"/>
              <a:cs typeface="Arial" panose="020B0604020202020204" pitchFamily="34" charset="0"/>
            </a:endParaRPr>
          </a:p>
        </p:txBody>
      </p:sp>
      <p:pic>
        <p:nvPicPr>
          <p:cNvPr id="18" name="Picture 17">
            <a:extLst>
              <a:ext uri="{FF2B5EF4-FFF2-40B4-BE49-F238E27FC236}">
                <a16:creationId xmlns:a16="http://schemas.microsoft.com/office/drawing/2014/main" id="{70E784DB-DDCB-46A5-D5FD-EFA42ED2FA02}"/>
              </a:ext>
            </a:extLst>
          </p:cNvPr>
          <p:cNvPicPr>
            <a:picLocks noChangeAspect="1"/>
          </p:cNvPicPr>
          <p:nvPr/>
        </p:nvPicPr>
        <p:blipFill>
          <a:blip r:embed="rId3"/>
          <a:srcRect/>
          <a:stretch/>
        </p:blipFill>
        <p:spPr>
          <a:xfrm>
            <a:off x="3499460" y="971907"/>
            <a:ext cx="2145079" cy="1305799"/>
          </a:xfrm>
          <a:prstGeom prst="rect">
            <a:avLst/>
          </a:prstGeom>
        </p:spPr>
      </p:pic>
      <p:pic>
        <p:nvPicPr>
          <p:cNvPr id="3078" name="Picture 6">
            <a:extLst>
              <a:ext uri="{FF2B5EF4-FFF2-40B4-BE49-F238E27FC236}">
                <a16:creationId xmlns:a16="http://schemas.microsoft.com/office/drawing/2014/main" id="{0C8263C5-33CF-36D1-C0B2-2C95C09D0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03" y="1013443"/>
            <a:ext cx="1154856" cy="376432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8">
            <a:extLst>
              <a:ext uri="{FF2B5EF4-FFF2-40B4-BE49-F238E27FC236}">
                <a16:creationId xmlns:a16="http://schemas.microsoft.com/office/drawing/2014/main" id="{0389A94D-6791-790F-43A7-FEA3DCCB75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4223" y="570785"/>
            <a:ext cx="1047871" cy="4127690"/>
          </a:xfrm>
          <a:prstGeom prst="rect">
            <a:avLst/>
          </a:prstGeom>
          <a:noFill/>
          <a:extLst>
            <a:ext uri="{909E8E84-426E-40DD-AFC4-6F175D3DCCD1}">
              <a14:hiddenFill xmlns:a14="http://schemas.microsoft.com/office/drawing/2010/main">
                <a:solidFill>
                  <a:srgbClr val="FFFFFF"/>
                </a:solidFill>
              </a14:hiddenFill>
            </a:ext>
          </a:extLst>
        </p:spPr>
      </p:pic>
      <p:cxnSp>
        <p:nvCxnSpPr>
          <p:cNvPr id="3090" name="Đường kết nối: Cong 3089">
            <a:extLst>
              <a:ext uri="{FF2B5EF4-FFF2-40B4-BE49-F238E27FC236}">
                <a16:creationId xmlns:a16="http://schemas.microsoft.com/office/drawing/2014/main" id="{BA37E462-6E2F-E098-39D9-F25834943337}"/>
              </a:ext>
            </a:extLst>
          </p:cNvPr>
          <p:cNvCxnSpPr>
            <a:cxnSpLocks/>
          </p:cNvCxnSpPr>
          <p:nvPr/>
        </p:nvCxnSpPr>
        <p:spPr>
          <a:xfrm rot="16200000" flipV="1">
            <a:off x="1437253" y="1282740"/>
            <a:ext cx="965452" cy="1492581"/>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99" name="Đường kết nối: Cong 3098">
            <a:extLst>
              <a:ext uri="{FF2B5EF4-FFF2-40B4-BE49-F238E27FC236}">
                <a16:creationId xmlns:a16="http://schemas.microsoft.com/office/drawing/2014/main" id="{4D4E3704-01B5-0958-EA90-95A9800A8AC9}"/>
              </a:ext>
            </a:extLst>
          </p:cNvPr>
          <p:cNvCxnSpPr>
            <a:cxnSpLocks/>
          </p:cNvCxnSpPr>
          <p:nvPr/>
        </p:nvCxnSpPr>
        <p:spPr>
          <a:xfrm rot="5400000" flipH="1" flipV="1">
            <a:off x="6561225" y="991162"/>
            <a:ext cx="1277690" cy="1778371"/>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54518F1E-3E46-3708-A7BF-021594737C7A}"/>
              </a:ext>
            </a:extLst>
          </p:cNvPr>
          <p:cNvGraphicFramePr>
            <a:graphicFrameLocks noGrp="1"/>
          </p:cNvGraphicFramePr>
          <p:nvPr>
            <p:extLst>
              <p:ext uri="{D42A27DB-BD31-4B8C-83A1-F6EECF244321}">
                <p14:modId xmlns:p14="http://schemas.microsoft.com/office/powerpoint/2010/main" val="2813689981"/>
              </p:ext>
            </p:extLst>
          </p:nvPr>
        </p:nvGraphicFramePr>
        <p:xfrm>
          <a:off x="4407093" y="2519192"/>
          <a:ext cx="3525092" cy="2258654"/>
        </p:xfrm>
        <a:graphic>
          <a:graphicData uri="http://schemas.openxmlformats.org/drawingml/2006/table">
            <a:tbl>
              <a:tblPr firstRow="1" bandRow="1">
                <a:tableStyleId>{2B37E49E-D465-40B9-9BB2-4190C7215D12}</a:tableStyleId>
              </a:tblPr>
              <a:tblGrid>
                <a:gridCol w="398477">
                  <a:extLst>
                    <a:ext uri="{9D8B030D-6E8A-4147-A177-3AD203B41FA5}">
                      <a16:colId xmlns:a16="http://schemas.microsoft.com/office/drawing/2014/main" val="1419135557"/>
                    </a:ext>
                  </a:extLst>
                </a:gridCol>
                <a:gridCol w="1132205">
                  <a:extLst>
                    <a:ext uri="{9D8B030D-6E8A-4147-A177-3AD203B41FA5}">
                      <a16:colId xmlns:a16="http://schemas.microsoft.com/office/drawing/2014/main" val="1792091713"/>
                    </a:ext>
                  </a:extLst>
                </a:gridCol>
                <a:gridCol w="1103630">
                  <a:extLst>
                    <a:ext uri="{9D8B030D-6E8A-4147-A177-3AD203B41FA5}">
                      <a16:colId xmlns:a16="http://schemas.microsoft.com/office/drawing/2014/main" val="2249939651"/>
                    </a:ext>
                  </a:extLst>
                </a:gridCol>
                <a:gridCol w="465601">
                  <a:extLst>
                    <a:ext uri="{9D8B030D-6E8A-4147-A177-3AD203B41FA5}">
                      <a16:colId xmlns:a16="http://schemas.microsoft.com/office/drawing/2014/main" val="3394010828"/>
                    </a:ext>
                  </a:extLst>
                </a:gridCol>
                <a:gridCol w="425179">
                  <a:extLst>
                    <a:ext uri="{9D8B030D-6E8A-4147-A177-3AD203B41FA5}">
                      <a16:colId xmlns:a16="http://schemas.microsoft.com/office/drawing/2014/main" val="2654323305"/>
                    </a:ext>
                  </a:extLst>
                </a:gridCol>
              </a:tblGrid>
              <a:tr h="169777">
                <a:tc>
                  <a:txBody>
                    <a:bodyPr/>
                    <a:lstStyle/>
                    <a:p>
                      <a:pPr algn="ctr"/>
                      <a:r>
                        <a:rPr lang="en-US" sz="1000"/>
                        <a:t>eID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Sample/CaseID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Start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639032"/>
                  </a:ext>
                </a:extLst>
              </a:tr>
              <a:tr h="169777">
                <a:tc>
                  <a:txBody>
                    <a:bodyPr/>
                    <a:lstStyle/>
                    <a:p>
                      <a:pPr algn="ctr"/>
                      <a:r>
                        <a:rPr lang="en-US" sz="1000"/>
                        <a:t>e2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Take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3703209"/>
                  </a:ext>
                </a:extLst>
              </a:tr>
              <a:tr h="169777">
                <a:tc>
                  <a:txBody>
                    <a:bodyPr/>
                    <a:lstStyle/>
                    <a:p>
                      <a:pPr algn="ctr"/>
                      <a:r>
                        <a:rPr lang="en-US" sz="1000"/>
                        <a:t>e3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a:t>Take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7584727"/>
                  </a:ext>
                </a:extLst>
              </a:tr>
              <a:tr h="169777">
                <a:tc>
                  <a:txBody>
                    <a:bodyPr/>
                    <a:lstStyle/>
                    <a:p>
                      <a:pPr algn="ctr"/>
                      <a:r>
                        <a:rPr lang="en-US" sz="1000"/>
                        <a:t>e4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Conduct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77993"/>
                  </a:ext>
                </a:extLst>
              </a:tr>
              <a:tr h="169777">
                <a:tc>
                  <a:txBody>
                    <a:bodyPr/>
                    <a:lstStyle/>
                    <a:p>
                      <a:pPr algn="ctr"/>
                      <a:r>
                        <a:rPr lang="en-US" sz="1000"/>
                        <a:t>e4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Conduct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6172698"/>
                  </a:ext>
                </a:extLst>
              </a:tr>
              <a:tr h="275887">
                <a:tc>
                  <a:txBody>
                    <a:bodyPr/>
                    <a:lstStyle/>
                    <a:p>
                      <a:pPr algn="ctr"/>
                      <a:r>
                        <a:rPr lang="en-US" sz="1000"/>
                        <a:t>e6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Transfer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285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8644701"/>
                  </a:ext>
                </a:extLst>
              </a:tr>
              <a:tr h="275887">
                <a:tc>
                  <a:txBody>
                    <a:bodyPr/>
                    <a:lstStyle/>
                    <a:p>
                      <a:pPr algn="ctr"/>
                      <a:r>
                        <a:rPr lang="en-US" sz="1000"/>
                        <a:t>e6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Transfer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285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4459"/>
                  </a:ext>
                </a:extLst>
              </a:tr>
              <a:tr h="169777">
                <a:tc>
                  <a:txBody>
                    <a:bodyPr/>
                    <a:lstStyle/>
                    <a:p>
                      <a:pPr algn="ctr"/>
                      <a:r>
                        <a:rPr lang="en-US" sz="1000"/>
                        <a:t>e7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Clear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8384069"/>
                  </a:ext>
                </a:extLst>
              </a:tr>
              <a:tr h="169777">
                <a:tc>
                  <a:txBody>
                    <a:bodyPr/>
                    <a:lstStyle/>
                    <a:p>
                      <a:pPr algn="ctr"/>
                      <a:r>
                        <a:rPr lang="en-US" sz="1000"/>
                        <a:t>e8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Clear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3186144"/>
                  </a:ext>
                </a:extLst>
              </a:tr>
            </a:tbl>
          </a:graphicData>
        </a:graphic>
      </p:graphicFrame>
      <p:graphicFrame>
        <p:nvGraphicFramePr>
          <p:cNvPr id="9" name="Table 8">
            <a:extLst>
              <a:ext uri="{FF2B5EF4-FFF2-40B4-BE49-F238E27FC236}">
                <a16:creationId xmlns:a16="http://schemas.microsoft.com/office/drawing/2014/main" id="{A0F200E7-27E5-60CE-DCCD-92A611446B4D}"/>
              </a:ext>
            </a:extLst>
          </p:cNvPr>
          <p:cNvGraphicFramePr>
            <a:graphicFrameLocks noGrp="1"/>
          </p:cNvGraphicFramePr>
          <p:nvPr>
            <p:extLst>
              <p:ext uri="{D42A27DB-BD31-4B8C-83A1-F6EECF244321}">
                <p14:modId xmlns:p14="http://schemas.microsoft.com/office/powerpoint/2010/main" val="3295502182"/>
              </p:ext>
            </p:extLst>
          </p:nvPr>
        </p:nvGraphicFramePr>
        <p:xfrm>
          <a:off x="1267442" y="2519192"/>
          <a:ext cx="2976072" cy="988792"/>
        </p:xfrm>
        <a:graphic>
          <a:graphicData uri="http://schemas.openxmlformats.org/drawingml/2006/table">
            <a:tbl>
              <a:tblPr firstRow="1" bandRow="1">
                <a:tableStyleId>{2B37E49E-D465-40B9-9BB2-4190C7215D12}</a:tableStyleId>
              </a:tblPr>
              <a:tblGrid>
                <a:gridCol w="390996">
                  <a:extLst>
                    <a:ext uri="{9D8B030D-6E8A-4147-A177-3AD203B41FA5}">
                      <a16:colId xmlns:a16="http://schemas.microsoft.com/office/drawing/2014/main" val="1419135557"/>
                    </a:ext>
                  </a:extLst>
                </a:gridCol>
                <a:gridCol w="878520">
                  <a:extLst>
                    <a:ext uri="{9D8B030D-6E8A-4147-A177-3AD203B41FA5}">
                      <a16:colId xmlns:a16="http://schemas.microsoft.com/office/drawing/2014/main" val="1792091713"/>
                    </a:ext>
                  </a:extLst>
                </a:gridCol>
                <a:gridCol w="874001">
                  <a:extLst>
                    <a:ext uri="{9D8B030D-6E8A-4147-A177-3AD203B41FA5}">
                      <a16:colId xmlns:a16="http://schemas.microsoft.com/office/drawing/2014/main" val="111530426"/>
                    </a:ext>
                  </a:extLst>
                </a:gridCol>
                <a:gridCol w="433173">
                  <a:extLst>
                    <a:ext uri="{9D8B030D-6E8A-4147-A177-3AD203B41FA5}">
                      <a16:colId xmlns:a16="http://schemas.microsoft.com/office/drawing/2014/main" val="3394010828"/>
                    </a:ext>
                  </a:extLst>
                </a:gridCol>
                <a:gridCol w="399382">
                  <a:extLst>
                    <a:ext uri="{9D8B030D-6E8A-4147-A177-3AD203B41FA5}">
                      <a16:colId xmlns:a16="http://schemas.microsoft.com/office/drawing/2014/main" val="2654323305"/>
                    </a:ext>
                  </a:extLst>
                </a:gridCol>
              </a:tblGrid>
              <a:tr h="247198">
                <a:tc>
                  <a:txBody>
                    <a:bodyPr/>
                    <a:lstStyle/>
                    <a:p>
                      <a:pPr algn="ctr"/>
                      <a:r>
                        <a:rPr lang="en-US" sz="900"/>
                        <a:t>eID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Test/CaseID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Start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4639032"/>
                  </a:ext>
                </a:extLst>
              </a:tr>
              <a:tr h="247198">
                <a:tc>
                  <a:txBody>
                    <a:bodyPr/>
                    <a:lstStyle/>
                    <a:p>
                      <a:pPr algn="ctr"/>
                      <a:r>
                        <a:rPr lang="en-US" sz="900"/>
                        <a:t>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t>Prepare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109918"/>
                  </a:ext>
                </a:extLst>
              </a:tr>
              <a:tr h="247198">
                <a:tc>
                  <a:txBody>
                    <a:bodyPr/>
                    <a:lstStyle/>
                    <a:p>
                      <a:pPr algn="ctr"/>
                      <a:r>
                        <a:rPr lang="en-US" sz="900"/>
                        <a:t>e4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t>Conduct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77993"/>
                  </a:ext>
                </a:extLst>
              </a:tr>
              <a:tr h="247198">
                <a:tc>
                  <a:txBody>
                    <a:bodyPr/>
                    <a:lstStyle/>
                    <a:p>
                      <a:pPr algn="ctr"/>
                      <a:r>
                        <a:rPr lang="en-US" sz="900"/>
                        <a:t>e5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t>Publish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6566203"/>
                  </a:ext>
                </a:extLst>
              </a:tr>
            </a:tbl>
          </a:graphicData>
        </a:graphic>
      </p:graphicFrame>
      <p:cxnSp>
        <p:nvCxnSpPr>
          <p:cNvPr id="11" name="Đường kết nối: Cong 6">
            <a:extLst>
              <a:ext uri="{FF2B5EF4-FFF2-40B4-BE49-F238E27FC236}">
                <a16:creationId xmlns:a16="http://schemas.microsoft.com/office/drawing/2014/main" id="{DA6F033C-81D9-7917-4403-263CC10E3E62}"/>
              </a:ext>
            </a:extLst>
          </p:cNvPr>
          <p:cNvCxnSpPr>
            <a:cxnSpLocks/>
            <a:stCxn id="18" idx="1"/>
            <a:endCxn id="9" idx="0"/>
          </p:cNvCxnSpPr>
          <p:nvPr/>
        </p:nvCxnSpPr>
        <p:spPr>
          <a:xfrm rot="10800000" flipV="1">
            <a:off x="2755478" y="1624806"/>
            <a:ext cx="743982" cy="894385"/>
          </a:xfrm>
          <a:prstGeom prst="curved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Đường kết nối: Cong 6">
            <a:extLst>
              <a:ext uri="{FF2B5EF4-FFF2-40B4-BE49-F238E27FC236}">
                <a16:creationId xmlns:a16="http://schemas.microsoft.com/office/drawing/2014/main" id="{86997D0E-06A0-E25E-3531-AACBB2BEDFAC}"/>
              </a:ext>
            </a:extLst>
          </p:cNvPr>
          <p:cNvCxnSpPr>
            <a:cxnSpLocks/>
            <a:stCxn id="18" idx="3"/>
            <a:endCxn id="8" idx="0"/>
          </p:cNvCxnSpPr>
          <p:nvPr/>
        </p:nvCxnSpPr>
        <p:spPr>
          <a:xfrm>
            <a:off x="5644539" y="1624807"/>
            <a:ext cx="525100" cy="894385"/>
          </a:xfrm>
          <a:prstGeom prst="curved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28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FE2-BEEF-EE39-EB19-757DD0C191C0}"/>
              </a:ext>
            </a:extLst>
          </p:cNvPr>
          <p:cNvSpPr>
            <a:spLocks noGrp="1"/>
          </p:cNvSpPr>
          <p:nvPr>
            <p:ph type="title"/>
          </p:nvPr>
        </p:nvSpPr>
        <p:spPr/>
        <p:txBody>
          <a:bodyPr/>
          <a:lstStyle/>
          <a:p>
            <a:r>
              <a:rPr lang="en-US"/>
              <a:t>Phương pháp truyền thống</a:t>
            </a:r>
          </a:p>
        </p:txBody>
      </p:sp>
      <p:sp>
        <p:nvSpPr>
          <p:cNvPr id="16" name="TextBox 15">
            <a:extLst>
              <a:ext uri="{FF2B5EF4-FFF2-40B4-BE49-F238E27FC236}">
                <a16:creationId xmlns:a16="http://schemas.microsoft.com/office/drawing/2014/main" id="{20C79E44-DC30-214E-B616-331F7200E8FB}"/>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11</a:t>
            </a:fld>
            <a:endParaRPr lang="en-US">
              <a:latin typeface="Barlow" panose="00000500000000000000" pitchFamily="2" charset="0"/>
              <a:cs typeface="Arial" panose="020B0604020202020204" pitchFamily="34" charset="0"/>
            </a:endParaRPr>
          </a:p>
        </p:txBody>
      </p:sp>
      <p:pic>
        <p:nvPicPr>
          <p:cNvPr id="6" name="Picture 5">
            <a:extLst>
              <a:ext uri="{FF2B5EF4-FFF2-40B4-BE49-F238E27FC236}">
                <a16:creationId xmlns:a16="http://schemas.microsoft.com/office/drawing/2014/main" id="{63585FAA-E257-CDD8-1E00-ACE136844B41}"/>
              </a:ext>
            </a:extLst>
          </p:cNvPr>
          <p:cNvPicPr>
            <a:picLocks noChangeAspect="1"/>
          </p:cNvPicPr>
          <p:nvPr/>
        </p:nvPicPr>
        <p:blipFill>
          <a:blip r:embed="rId3"/>
          <a:srcRect/>
          <a:stretch/>
        </p:blipFill>
        <p:spPr>
          <a:xfrm>
            <a:off x="135659" y="2060556"/>
            <a:ext cx="2733428" cy="1663951"/>
          </a:xfrm>
          <a:prstGeom prst="rect">
            <a:avLst/>
          </a:prstGeom>
        </p:spPr>
      </p:pic>
      <p:cxnSp>
        <p:nvCxnSpPr>
          <p:cNvPr id="9" name="Đường kết nối: Cong 6">
            <a:extLst>
              <a:ext uri="{FF2B5EF4-FFF2-40B4-BE49-F238E27FC236}">
                <a16:creationId xmlns:a16="http://schemas.microsoft.com/office/drawing/2014/main" id="{5C963044-5542-AE7B-5315-004A22F4F766}"/>
              </a:ext>
            </a:extLst>
          </p:cNvPr>
          <p:cNvCxnSpPr>
            <a:cxnSpLocks/>
          </p:cNvCxnSpPr>
          <p:nvPr/>
        </p:nvCxnSpPr>
        <p:spPr>
          <a:xfrm rot="5400000" flipH="1" flipV="1">
            <a:off x="5637687" y="552313"/>
            <a:ext cx="486576" cy="1999436"/>
          </a:xfrm>
          <a:prstGeom prst="curved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Đường kết nối: Cong 6">
            <a:extLst>
              <a:ext uri="{FF2B5EF4-FFF2-40B4-BE49-F238E27FC236}">
                <a16:creationId xmlns:a16="http://schemas.microsoft.com/office/drawing/2014/main" id="{348FE817-E742-45E7-F969-22DAA31039A7}"/>
              </a:ext>
            </a:extLst>
          </p:cNvPr>
          <p:cNvCxnSpPr>
            <a:cxnSpLocks/>
            <a:stCxn id="6" idx="0"/>
            <a:endCxn id="3" idx="0"/>
          </p:cNvCxnSpPr>
          <p:nvPr/>
        </p:nvCxnSpPr>
        <p:spPr>
          <a:xfrm rot="5400000" flipH="1" flipV="1">
            <a:off x="3048046" y="249647"/>
            <a:ext cx="265237" cy="3356582"/>
          </a:xfrm>
          <a:prstGeom prst="curvedConnector3">
            <a:avLst>
              <a:gd name="adj1" fmla="val 186187"/>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45605991-2994-9B18-64C5-682A3C7B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3194" y="0"/>
            <a:ext cx="2593975"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1044C81D-B280-7D98-4F2E-A3A91EBBBCBC}"/>
              </a:ext>
            </a:extLst>
          </p:cNvPr>
          <p:cNvGraphicFramePr>
            <a:graphicFrameLocks noGrp="1"/>
          </p:cNvGraphicFramePr>
          <p:nvPr>
            <p:extLst>
              <p:ext uri="{D42A27DB-BD31-4B8C-83A1-F6EECF244321}">
                <p14:modId xmlns:p14="http://schemas.microsoft.com/office/powerpoint/2010/main" val="1649431119"/>
              </p:ext>
            </p:extLst>
          </p:nvPr>
        </p:nvGraphicFramePr>
        <p:xfrm>
          <a:off x="2966224" y="1795319"/>
          <a:ext cx="3785462" cy="2637918"/>
        </p:xfrm>
        <a:graphic>
          <a:graphicData uri="http://schemas.openxmlformats.org/drawingml/2006/table">
            <a:tbl>
              <a:tblPr firstRow="1" bandRow="1">
                <a:tableStyleId>{2B37E49E-D465-40B9-9BB2-4190C7215D12}</a:tableStyleId>
              </a:tblPr>
              <a:tblGrid>
                <a:gridCol w="483517">
                  <a:extLst>
                    <a:ext uri="{9D8B030D-6E8A-4147-A177-3AD203B41FA5}">
                      <a16:colId xmlns:a16="http://schemas.microsoft.com/office/drawing/2014/main" val="1892012287"/>
                    </a:ext>
                  </a:extLst>
                </a:gridCol>
                <a:gridCol w="1437869">
                  <a:extLst>
                    <a:ext uri="{9D8B030D-6E8A-4147-A177-3AD203B41FA5}">
                      <a16:colId xmlns:a16="http://schemas.microsoft.com/office/drawing/2014/main" val="4291875552"/>
                    </a:ext>
                  </a:extLst>
                </a:gridCol>
                <a:gridCol w="784017">
                  <a:extLst>
                    <a:ext uri="{9D8B030D-6E8A-4147-A177-3AD203B41FA5}">
                      <a16:colId xmlns:a16="http://schemas.microsoft.com/office/drawing/2014/main" val="2089998686"/>
                    </a:ext>
                  </a:extLst>
                </a:gridCol>
                <a:gridCol w="577141">
                  <a:extLst>
                    <a:ext uri="{9D8B030D-6E8A-4147-A177-3AD203B41FA5}">
                      <a16:colId xmlns:a16="http://schemas.microsoft.com/office/drawing/2014/main" val="4250539067"/>
                    </a:ext>
                  </a:extLst>
                </a:gridCol>
                <a:gridCol w="502918">
                  <a:extLst>
                    <a:ext uri="{9D8B030D-6E8A-4147-A177-3AD203B41FA5}">
                      <a16:colId xmlns:a16="http://schemas.microsoft.com/office/drawing/2014/main" val="3964834807"/>
                    </a:ext>
                  </a:extLst>
                </a:gridCol>
              </a:tblGrid>
              <a:tr h="293102">
                <a:tc>
                  <a:txBody>
                    <a:bodyPr/>
                    <a:lstStyle/>
                    <a:p>
                      <a:pPr algn="ctr"/>
                      <a:r>
                        <a:rPr lang="en-US" sz="1200"/>
                        <a:t>eID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CaseID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Start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802320"/>
                  </a:ext>
                </a:extLst>
              </a:tr>
              <a:tr h="293102">
                <a:tc>
                  <a:txBody>
                    <a:bodyPr/>
                    <a:lstStyle/>
                    <a:p>
                      <a:pPr algn="ctr"/>
                      <a:r>
                        <a:rPr lang="en-US" sz="1200"/>
                        <a:t>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Prepare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Case1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94398"/>
                  </a:ext>
                </a:extLst>
              </a:tr>
              <a:tr h="293102">
                <a:tc>
                  <a:txBody>
                    <a:bodyPr/>
                    <a:lstStyle/>
                    <a:p>
                      <a:pPr algn="ctr"/>
                      <a:r>
                        <a:rPr lang="en-US" sz="1200"/>
                        <a:t>e2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Take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Case1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0648407"/>
                  </a:ext>
                </a:extLst>
              </a:tr>
              <a:tr h="293102">
                <a:tc>
                  <a:txBody>
                    <a:bodyPr/>
                    <a:lstStyle/>
                    <a:p>
                      <a:pPr algn="ctr"/>
                      <a:r>
                        <a:rPr lang="en-US" sz="1200"/>
                        <a:t>e3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Take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Case1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0198006"/>
                  </a:ext>
                </a:extLst>
              </a:tr>
              <a:tr h="293102">
                <a:tc>
                  <a:txBody>
                    <a:bodyPr/>
                    <a:lstStyle/>
                    <a:p>
                      <a:pPr algn="ctr"/>
                      <a:r>
                        <a:rPr lang="en-US" sz="1200"/>
                        <a:t>e4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Conduct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Case1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936952"/>
                  </a:ext>
                </a:extLst>
              </a:tr>
              <a:tr h="293102">
                <a:tc>
                  <a:txBody>
                    <a:bodyPr/>
                    <a:lstStyle/>
                    <a:p>
                      <a:pPr algn="ctr"/>
                      <a:r>
                        <a:rPr lang="en-US" sz="1200"/>
                        <a:t>e5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Publish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Case1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774330"/>
                  </a:ext>
                </a:extLst>
              </a:tr>
              <a:tr h="293102">
                <a:tc>
                  <a:txBody>
                    <a:bodyPr/>
                    <a:lstStyle/>
                    <a:p>
                      <a:pPr algn="ctr"/>
                      <a:r>
                        <a:rPr lang="en-US" sz="1200"/>
                        <a:t>e6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Transfer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Case1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285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179242"/>
                  </a:ext>
                </a:extLst>
              </a:tr>
              <a:tr h="293102">
                <a:tc>
                  <a:txBody>
                    <a:bodyPr/>
                    <a:lstStyle/>
                    <a:p>
                      <a:pPr algn="ctr"/>
                      <a:r>
                        <a:rPr lang="en-US" sz="1200"/>
                        <a:t>e7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Clear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Case1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0216304"/>
                  </a:ext>
                </a:extLst>
              </a:tr>
              <a:tr h="293102">
                <a:tc>
                  <a:txBody>
                    <a:bodyPr/>
                    <a:lstStyle/>
                    <a:p>
                      <a:pPr algn="ctr"/>
                      <a:r>
                        <a:rPr lang="en-US" sz="1200"/>
                        <a:t>e8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t>Clear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Case1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860651"/>
                  </a:ext>
                </a:extLst>
              </a:tr>
            </a:tbl>
          </a:graphicData>
        </a:graphic>
      </p:graphicFrame>
    </p:spTree>
    <p:extLst>
      <p:ext uri="{BB962C8B-B14F-4D97-AF65-F5344CB8AC3E}">
        <p14:creationId xmlns:p14="http://schemas.microsoft.com/office/powerpoint/2010/main" val="378791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FE2-BEEF-EE39-EB19-757DD0C191C0}"/>
              </a:ext>
            </a:extLst>
          </p:cNvPr>
          <p:cNvSpPr>
            <a:spLocks noGrp="1"/>
          </p:cNvSpPr>
          <p:nvPr>
            <p:ph type="title"/>
          </p:nvPr>
        </p:nvSpPr>
        <p:spPr/>
        <p:txBody>
          <a:bodyPr/>
          <a:lstStyle/>
          <a:p>
            <a:r>
              <a:rPr lang="en-US"/>
              <a:t>Phương pháp truyền thống</a:t>
            </a:r>
          </a:p>
        </p:txBody>
      </p:sp>
      <p:sp>
        <p:nvSpPr>
          <p:cNvPr id="3" name="Text Placeholder 2">
            <a:extLst>
              <a:ext uri="{FF2B5EF4-FFF2-40B4-BE49-F238E27FC236}">
                <a16:creationId xmlns:a16="http://schemas.microsoft.com/office/drawing/2014/main" id="{9BC537AE-737E-1D2F-1D0F-9188A1CE0FED}"/>
              </a:ext>
            </a:extLst>
          </p:cNvPr>
          <p:cNvSpPr>
            <a:spLocks noGrp="1"/>
          </p:cNvSpPr>
          <p:nvPr>
            <p:ph type="body" idx="1"/>
          </p:nvPr>
        </p:nvSpPr>
        <p:spPr>
          <a:xfrm>
            <a:off x="720000" y="1215750"/>
            <a:ext cx="7704000" cy="2884059"/>
          </a:xfrm>
        </p:spPr>
        <p:txBody>
          <a:bodyPr/>
          <a:lstStyle/>
          <a:p>
            <a:pPr marL="139700" indent="0" algn="just">
              <a:buNone/>
            </a:pPr>
            <a:r>
              <a:rPr lang="en-US" sz="1800"/>
              <a:t>Mặc </a:t>
            </a:r>
            <a:r>
              <a:rPr lang="en-US" sz="1800" err="1"/>
              <a:t>dù</a:t>
            </a:r>
            <a:r>
              <a:rPr lang="en-US" sz="1800"/>
              <a:t> </a:t>
            </a:r>
            <a:r>
              <a:rPr lang="en-US" sz="1800" err="1"/>
              <a:t>có</a:t>
            </a:r>
            <a:r>
              <a:rPr lang="en-US" sz="1800"/>
              <a:t> </a:t>
            </a:r>
            <a:r>
              <a:rPr lang="en-US" sz="1800" err="1"/>
              <a:t>thể</a:t>
            </a:r>
            <a:r>
              <a:rPr lang="en-US" sz="1800"/>
              <a:t> </a:t>
            </a:r>
            <a:r>
              <a:rPr lang="en-US" sz="1800" err="1"/>
              <a:t>giải</a:t>
            </a:r>
            <a:r>
              <a:rPr lang="en-US" sz="1800"/>
              <a:t> </a:t>
            </a:r>
            <a:r>
              <a:rPr lang="en-US" sz="1800" err="1"/>
              <a:t>quyết</a:t>
            </a:r>
            <a:r>
              <a:rPr lang="en-US" sz="1800"/>
              <a:t> </a:t>
            </a:r>
            <a:r>
              <a:rPr lang="en-US" sz="1800" err="1"/>
              <a:t>bài</a:t>
            </a:r>
            <a:r>
              <a:rPr lang="en-US" sz="1800"/>
              <a:t> </a:t>
            </a:r>
            <a:r>
              <a:rPr lang="en-US" sz="1800" err="1"/>
              <a:t>toán</a:t>
            </a:r>
            <a:r>
              <a:rPr lang="en-US" sz="1800"/>
              <a:t>, </a:t>
            </a:r>
            <a:r>
              <a:rPr lang="en-US" sz="1800" err="1"/>
              <a:t>tuy</a:t>
            </a:r>
            <a:r>
              <a:rPr lang="en-US" sz="1800"/>
              <a:t> </a:t>
            </a:r>
            <a:r>
              <a:rPr lang="en-US" sz="1800" err="1"/>
              <a:t>nhiên</a:t>
            </a:r>
            <a:r>
              <a:rPr lang="en-US" sz="1800"/>
              <a:t> </a:t>
            </a:r>
            <a:r>
              <a:rPr lang="en-US" sz="1800" err="1"/>
              <a:t>phương</a:t>
            </a:r>
            <a:r>
              <a:rPr lang="en-US" sz="1800"/>
              <a:t> </a:t>
            </a:r>
            <a:r>
              <a:rPr lang="en-US" sz="1800" err="1"/>
              <a:t>pháp</a:t>
            </a:r>
            <a:r>
              <a:rPr lang="en-US" sz="1800"/>
              <a:t> </a:t>
            </a:r>
            <a:r>
              <a:rPr lang="en-US" sz="1800" err="1"/>
              <a:t>này</a:t>
            </a:r>
            <a:r>
              <a:rPr lang="en-US" sz="1800"/>
              <a:t> </a:t>
            </a:r>
            <a:r>
              <a:rPr lang="en-US" sz="1800" err="1"/>
              <a:t>vẫn</a:t>
            </a:r>
            <a:r>
              <a:rPr lang="en-US" sz="1800"/>
              <a:t> </a:t>
            </a:r>
            <a:r>
              <a:rPr lang="en-US" sz="1800" err="1"/>
              <a:t>có</a:t>
            </a:r>
            <a:r>
              <a:rPr lang="en-US" sz="1800"/>
              <a:t> </a:t>
            </a:r>
            <a:r>
              <a:rPr lang="en-US" sz="1800" err="1"/>
              <a:t>những</a:t>
            </a:r>
            <a:r>
              <a:rPr lang="en-US" sz="1800"/>
              <a:t> mặt </a:t>
            </a:r>
            <a:r>
              <a:rPr lang="en-US" sz="1800" err="1"/>
              <a:t>hạn</a:t>
            </a:r>
            <a:r>
              <a:rPr lang="en-US" sz="1800"/>
              <a:t> </a:t>
            </a:r>
            <a:r>
              <a:rPr lang="en-US" sz="1800" err="1"/>
              <a:t>chế</a:t>
            </a:r>
            <a:r>
              <a:rPr lang="en-US" sz="1800"/>
              <a:t>:</a:t>
            </a:r>
          </a:p>
          <a:p>
            <a:pPr algn="just"/>
            <a:r>
              <a:rPr lang="en-US" sz="1800"/>
              <a:t>V</a:t>
            </a:r>
            <a:r>
              <a:rPr lang="vi-VN" sz="1800"/>
              <a:t>iệc tiền xử lý dữ liệu làm mất mát thông tin </a:t>
            </a:r>
            <a:r>
              <a:rPr lang="en-US" sz="1800"/>
              <a:t>c</a:t>
            </a:r>
            <a:r>
              <a:rPr lang="vi-VN" sz="1800"/>
              <a:t>ó thể sẽ làm cho mô hình quy trình không phản ánh được thực tế một cách chính xác và do đó có thể sẽ làm cho kết quả tính toán các chỉ số hiệu năng không được chính xác. </a:t>
            </a:r>
            <a:endParaRPr lang="en-US" sz="1800"/>
          </a:p>
          <a:p>
            <a:pPr algn="just"/>
            <a:r>
              <a:rPr lang="en-US" sz="1800"/>
              <a:t>Các </a:t>
            </a:r>
            <a:r>
              <a:rPr lang="vi-VN" sz="1800"/>
              <a:t>chỉ số hiệu năng liên quan đến việc tương tác giữa các đối tượng không được xem xét tới.</a:t>
            </a:r>
            <a:endParaRPr lang="en-US" sz="1800"/>
          </a:p>
        </p:txBody>
      </p:sp>
      <p:sp>
        <p:nvSpPr>
          <p:cNvPr id="7" name="TextBox 6">
            <a:extLst>
              <a:ext uri="{FF2B5EF4-FFF2-40B4-BE49-F238E27FC236}">
                <a16:creationId xmlns:a16="http://schemas.microsoft.com/office/drawing/2014/main" id="{5B7D90C7-98BF-F4BD-8EDA-DE1F12DDC2D9}"/>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12</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129767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FE2-BEEF-EE39-EB19-757DD0C191C0}"/>
              </a:ext>
            </a:extLst>
          </p:cNvPr>
          <p:cNvSpPr>
            <a:spLocks noGrp="1"/>
          </p:cNvSpPr>
          <p:nvPr>
            <p:ph type="title"/>
          </p:nvPr>
        </p:nvSpPr>
        <p:spPr>
          <a:noFill/>
        </p:spPr>
        <p:txBody>
          <a:bodyPr/>
          <a:lstStyle/>
          <a:p>
            <a:r>
              <a:rPr lang="en-US"/>
              <a:t>Phương pháp xem xét nhiều đối tượng</a:t>
            </a:r>
          </a:p>
        </p:txBody>
      </p:sp>
      <p:sp>
        <p:nvSpPr>
          <p:cNvPr id="4" name="Subtitle 3">
            <a:extLst>
              <a:ext uri="{FF2B5EF4-FFF2-40B4-BE49-F238E27FC236}">
                <a16:creationId xmlns:a16="http://schemas.microsoft.com/office/drawing/2014/main" id="{0647DB13-9FEC-236C-C223-D2FDB1D68909}"/>
              </a:ext>
            </a:extLst>
          </p:cNvPr>
          <p:cNvSpPr txBox="1">
            <a:spLocks/>
          </p:cNvSpPr>
          <p:nvPr/>
        </p:nvSpPr>
        <p:spPr>
          <a:xfrm>
            <a:off x="720000" y="1347249"/>
            <a:ext cx="7833450" cy="33512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gn="just">
              <a:lnSpc>
                <a:spcPct val="115000"/>
              </a:lnSpc>
              <a:buClr>
                <a:schemeClr val="dk1"/>
              </a:buClr>
              <a:buSzPts val="1400"/>
              <a:buFont typeface="Nunito Light"/>
              <a:buChar char="●"/>
              <a:defRPr sz="1800">
                <a:solidFill>
                  <a:schemeClr val="tx1"/>
                </a:solidFill>
                <a:latin typeface="Barlow"/>
                <a:ea typeface="Barlow"/>
                <a:cs typeface="Barlow"/>
                <a:sym typeface="Barlow"/>
              </a:defRPr>
            </a:lvl1pPr>
            <a:lvl2pPr marL="914400" indent="-317500" algn="ctr">
              <a:buClr>
                <a:schemeClr val="dk1"/>
              </a:buClr>
              <a:buSzPts val="1400"/>
              <a:buFont typeface="Barlow"/>
              <a:buNone/>
              <a:defRPr>
                <a:solidFill>
                  <a:schemeClr val="dk1"/>
                </a:solidFill>
                <a:latin typeface="Barlow"/>
                <a:ea typeface="Barlow"/>
                <a:cs typeface="Barlow"/>
                <a:sym typeface="Barlow"/>
              </a:defRPr>
            </a:lvl2pPr>
            <a:lvl3pPr marL="1371600" indent="-317500" algn="ctr">
              <a:buClr>
                <a:schemeClr val="dk1"/>
              </a:buClr>
              <a:buSzPts val="1400"/>
              <a:buFont typeface="Barlow"/>
              <a:buNone/>
              <a:defRPr>
                <a:solidFill>
                  <a:schemeClr val="dk1"/>
                </a:solidFill>
                <a:latin typeface="Barlow"/>
                <a:ea typeface="Barlow"/>
                <a:cs typeface="Barlow"/>
                <a:sym typeface="Barlow"/>
              </a:defRPr>
            </a:lvl3pPr>
            <a:lvl4pPr marL="1828800" indent="-317500" algn="ctr">
              <a:buClr>
                <a:schemeClr val="dk1"/>
              </a:buClr>
              <a:buSzPts val="1400"/>
              <a:buFont typeface="Barlow"/>
              <a:buNone/>
              <a:defRPr>
                <a:solidFill>
                  <a:schemeClr val="dk1"/>
                </a:solidFill>
                <a:latin typeface="Barlow"/>
                <a:ea typeface="Barlow"/>
                <a:cs typeface="Barlow"/>
                <a:sym typeface="Barlow"/>
              </a:defRPr>
            </a:lvl4pPr>
            <a:lvl5pPr marL="2286000" indent="-317500" algn="ctr">
              <a:buClr>
                <a:schemeClr val="dk1"/>
              </a:buClr>
              <a:buSzPts val="1400"/>
              <a:buFont typeface="Barlow"/>
              <a:buNone/>
              <a:defRPr>
                <a:solidFill>
                  <a:schemeClr val="dk1"/>
                </a:solidFill>
                <a:latin typeface="Barlow"/>
                <a:ea typeface="Barlow"/>
                <a:cs typeface="Barlow"/>
                <a:sym typeface="Barlow"/>
              </a:defRPr>
            </a:lvl5pPr>
            <a:lvl6pPr marL="2743200" indent="-317500" algn="ctr">
              <a:buClr>
                <a:schemeClr val="dk1"/>
              </a:buClr>
              <a:buSzPts val="1400"/>
              <a:buFont typeface="Barlow"/>
              <a:buNone/>
              <a:defRPr>
                <a:solidFill>
                  <a:schemeClr val="dk1"/>
                </a:solidFill>
                <a:latin typeface="Barlow"/>
                <a:ea typeface="Barlow"/>
                <a:cs typeface="Barlow"/>
                <a:sym typeface="Barlow"/>
              </a:defRPr>
            </a:lvl6pPr>
            <a:lvl7pPr marL="3200400" indent="-317500" algn="ctr">
              <a:buClr>
                <a:schemeClr val="dk1"/>
              </a:buClr>
              <a:buSzPts val="1400"/>
              <a:buFont typeface="Barlow"/>
              <a:buNone/>
              <a:defRPr>
                <a:solidFill>
                  <a:schemeClr val="dk1"/>
                </a:solidFill>
                <a:latin typeface="Barlow"/>
                <a:ea typeface="Barlow"/>
                <a:cs typeface="Barlow"/>
                <a:sym typeface="Barlow"/>
              </a:defRPr>
            </a:lvl7pPr>
            <a:lvl8pPr marL="3657600" indent="-317500" algn="ctr">
              <a:buClr>
                <a:schemeClr val="dk1"/>
              </a:buClr>
              <a:buSzPts val="1400"/>
              <a:buFont typeface="Barlow"/>
              <a:buNone/>
              <a:defRPr>
                <a:solidFill>
                  <a:schemeClr val="dk1"/>
                </a:solidFill>
                <a:latin typeface="Barlow"/>
                <a:ea typeface="Barlow"/>
                <a:cs typeface="Barlow"/>
                <a:sym typeface="Barlow"/>
              </a:defRPr>
            </a:lvl8pPr>
            <a:lvl9pPr marL="4114800" indent="-317500" algn="ctr">
              <a:buClr>
                <a:schemeClr val="dk1"/>
              </a:buClr>
              <a:buSzPts val="1400"/>
              <a:buFont typeface="Barlow"/>
              <a:buNone/>
              <a:defRPr>
                <a:solidFill>
                  <a:schemeClr val="dk1"/>
                </a:solidFill>
                <a:latin typeface="Barlow"/>
                <a:ea typeface="Barlow"/>
                <a:cs typeface="Barlow"/>
                <a:sym typeface="Barlow"/>
              </a:defRPr>
            </a:lvl9pPr>
          </a:lstStyle>
          <a:p>
            <a:r>
              <a:rPr lang="en-US" err="1"/>
              <a:t>Nhận</a:t>
            </a:r>
            <a:r>
              <a:rPr lang="en-US"/>
              <a:t> </a:t>
            </a:r>
            <a:r>
              <a:rPr lang="en-US" err="1"/>
              <a:t>thấy</a:t>
            </a:r>
            <a:r>
              <a:rPr lang="en-US"/>
              <a:t> </a:t>
            </a:r>
            <a:r>
              <a:rPr lang="en-US" err="1"/>
              <a:t>những</a:t>
            </a:r>
            <a:r>
              <a:rPr lang="en-US"/>
              <a:t> </a:t>
            </a:r>
            <a:r>
              <a:rPr lang="en-US" err="1"/>
              <a:t>hạn</a:t>
            </a:r>
            <a:r>
              <a:rPr lang="en-US"/>
              <a:t> </a:t>
            </a:r>
            <a:r>
              <a:rPr lang="en-US" err="1"/>
              <a:t>chế</a:t>
            </a:r>
            <a:r>
              <a:rPr lang="en-US"/>
              <a:t> </a:t>
            </a:r>
            <a:r>
              <a:rPr lang="en-US" err="1"/>
              <a:t>đó</a:t>
            </a:r>
            <a:r>
              <a:rPr lang="en-US"/>
              <a:t>, </a:t>
            </a:r>
            <a:r>
              <a:rPr lang="vi-VN"/>
              <a:t>thay vì sử dụng </a:t>
            </a:r>
            <a:r>
              <a:rPr lang="en-US" err="1"/>
              <a:t>phương</a:t>
            </a:r>
            <a:r>
              <a:rPr lang="en-US"/>
              <a:t> </a:t>
            </a:r>
            <a:r>
              <a:rPr lang="en-US" err="1"/>
              <a:t>pháp</a:t>
            </a:r>
            <a:r>
              <a:rPr lang="en-US"/>
              <a:t> </a:t>
            </a:r>
            <a:r>
              <a:rPr lang="en-US" err="1"/>
              <a:t>truyền</a:t>
            </a:r>
            <a:r>
              <a:rPr lang="en-US"/>
              <a:t> thống</a:t>
            </a:r>
            <a:r>
              <a:rPr lang="vi-VN"/>
              <a:t>, </a:t>
            </a:r>
            <a:r>
              <a:rPr lang="en-US" err="1"/>
              <a:t>một</a:t>
            </a:r>
            <a:r>
              <a:rPr lang="en-US"/>
              <a:t> </a:t>
            </a:r>
            <a:r>
              <a:rPr lang="en-US" err="1"/>
              <a:t>phương</a:t>
            </a:r>
            <a:r>
              <a:rPr lang="en-US"/>
              <a:t> </a:t>
            </a:r>
            <a:r>
              <a:rPr lang="en-US" err="1"/>
              <a:t>pháp</a:t>
            </a:r>
            <a:r>
              <a:rPr lang="en-US"/>
              <a:t> </a:t>
            </a:r>
            <a:r>
              <a:rPr lang="en-US" err="1"/>
              <a:t>tiếp</a:t>
            </a:r>
            <a:r>
              <a:rPr lang="en-US"/>
              <a:t> </a:t>
            </a:r>
            <a:r>
              <a:rPr lang="en-US" err="1"/>
              <a:t>cận</a:t>
            </a:r>
            <a:r>
              <a:rPr lang="en-US"/>
              <a:t> mới</a:t>
            </a:r>
            <a:r>
              <a:rPr lang="vi-VN"/>
              <a:t> </a:t>
            </a:r>
            <a:r>
              <a:rPr lang="en-US"/>
              <a:t>đã</a:t>
            </a:r>
            <a:r>
              <a:rPr lang="vi-VN"/>
              <a:t> </a:t>
            </a:r>
            <a:r>
              <a:rPr lang="en-US" err="1"/>
              <a:t>được</a:t>
            </a:r>
            <a:r>
              <a:rPr lang="en-US"/>
              <a:t> </a:t>
            </a:r>
            <a:r>
              <a:rPr lang="vi-VN"/>
              <a:t>sử dụng</a:t>
            </a:r>
            <a:r>
              <a:rPr lang="en-US"/>
              <a:t>:</a:t>
            </a:r>
            <a:r>
              <a:rPr lang="vi-VN"/>
              <a:t> Object-Centric Petri Net</a:t>
            </a:r>
            <a:r>
              <a:rPr lang="en-US"/>
              <a:t>.</a:t>
            </a:r>
          </a:p>
          <a:p>
            <a:r>
              <a:rPr lang="en-US"/>
              <a:t>Sử dụng Object-Centric Petri Net </a:t>
            </a:r>
            <a:r>
              <a:rPr lang="en-US" err="1"/>
              <a:t>như</a:t>
            </a:r>
            <a:r>
              <a:rPr lang="en-US"/>
              <a:t> </a:t>
            </a:r>
            <a:r>
              <a:rPr lang="en-US" err="1"/>
              <a:t>một</a:t>
            </a:r>
            <a:r>
              <a:rPr lang="en-US"/>
              <a:t> </a:t>
            </a:r>
            <a:r>
              <a:rPr lang="en-US" err="1"/>
              <a:t>phương</a:t>
            </a:r>
            <a:r>
              <a:rPr lang="en-US"/>
              <a:t> </a:t>
            </a:r>
            <a:r>
              <a:rPr lang="en-US" err="1"/>
              <a:t>pháp</a:t>
            </a:r>
            <a:r>
              <a:rPr lang="en-US"/>
              <a:t> </a:t>
            </a:r>
            <a:r>
              <a:rPr lang="en-US" err="1"/>
              <a:t>để</a:t>
            </a:r>
            <a:r>
              <a:rPr lang="en-US"/>
              <a:t> </a:t>
            </a:r>
            <a:r>
              <a:rPr lang="en-US" err="1"/>
              <a:t>mô</a:t>
            </a:r>
            <a:r>
              <a:rPr lang="en-US"/>
              <a:t> </a:t>
            </a:r>
            <a:r>
              <a:rPr lang="en-US" err="1"/>
              <a:t>hình</a:t>
            </a:r>
            <a:r>
              <a:rPr lang="en-US"/>
              <a:t> </a:t>
            </a:r>
            <a:r>
              <a:rPr lang="en-US" err="1"/>
              <a:t>quy</a:t>
            </a:r>
            <a:r>
              <a:rPr lang="en-US"/>
              <a:t> </a:t>
            </a:r>
            <a:r>
              <a:rPr lang="en-US" err="1"/>
              <a:t>trình</a:t>
            </a:r>
            <a:r>
              <a:rPr lang="en-US"/>
              <a:t> </a:t>
            </a:r>
            <a:r>
              <a:rPr lang="en-US" err="1"/>
              <a:t>dưới</a:t>
            </a:r>
            <a:r>
              <a:rPr lang="en-US"/>
              <a:t> </a:t>
            </a:r>
            <a:r>
              <a:rPr lang="en-US" err="1"/>
              <a:t>dạng</a:t>
            </a:r>
            <a:r>
              <a:rPr lang="en-US"/>
              <a:t> </a:t>
            </a:r>
            <a:r>
              <a:rPr lang="en-US" err="1"/>
              <a:t>một</a:t>
            </a:r>
            <a:r>
              <a:rPr lang="en-US"/>
              <a:t> </a:t>
            </a:r>
            <a:r>
              <a:rPr lang="en-US" err="1"/>
              <a:t>mạng</a:t>
            </a:r>
            <a:r>
              <a:rPr lang="en-US"/>
              <a:t> </a:t>
            </a:r>
            <a:r>
              <a:rPr lang="en-US" err="1"/>
              <a:t>lưới</a:t>
            </a:r>
            <a:r>
              <a:rPr lang="en-US"/>
              <a:t>, qua </a:t>
            </a:r>
            <a:r>
              <a:rPr lang="en-US" err="1"/>
              <a:t>đó</a:t>
            </a:r>
            <a:r>
              <a:rPr lang="en-US"/>
              <a:t> </a:t>
            </a:r>
            <a:r>
              <a:rPr lang="en-US" err="1"/>
              <a:t>phải</a:t>
            </a:r>
            <a:r>
              <a:rPr lang="en-US"/>
              <a:t> </a:t>
            </a:r>
            <a:r>
              <a:rPr lang="en-US" err="1"/>
              <a:t>thể</a:t>
            </a:r>
            <a:r>
              <a:rPr lang="en-US"/>
              <a:t> </a:t>
            </a:r>
            <a:r>
              <a:rPr lang="en-US" err="1"/>
              <a:t>hiện</a:t>
            </a:r>
            <a:r>
              <a:rPr lang="en-US"/>
              <a:t> </a:t>
            </a:r>
            <a:r>
              <a:rPr lang="en-US" err="1"/>
              <a:t>được</a:t>
            </a:r>
            <a:r>
              <a:rPr lang="en-US"/>
              <a:t> </a:t>
            </a:r>
            <a:r>
              <a:rPr lang="en-US" err="1"/>
              <a:t>sự</a:t>
            </a:r>
            <a:r>
              <a:rPr lang="en-US"/>
              <a:t> </a:t>
            </a:r>
            <a:r>
              <a:rPr lang="en-US" err="1"/>
              <a:t>tương</a:t>
            </a:r>
            <a:r>
              <a:rPr lang="en-US"/>
              <a:t> </a:t>
            </a:r>
            <a:r>
              <a:rPr lang="en-US" err="1"/>
              <a:t>tác</a:t>
            </a:r>
            <a:r>
              <a:rPr lang="en-US"/>
              <a:t> </a:t>
            </a:r>
            <a:r>
              <a:rPr lang="en-US" err="1"/>
              <a:t>giữa</a:t>
            </a:r>
            <a:r>
              <a:rPr lang="en-US"/>
              <a:t> </a:t>
            </a:r>
            <a:r>
              <a:rPr lang="en-US" err="1"/>
              <a:t>các</a:t>
            </a:r>
            <a:r>
              <a:rPr lang="en-US"/>
              <a:t> </a:t>
            </a:r>
            <a:r>
              <a:rPr lang="en-US" err="1"/>
              <a:t>đối</a:t>
            </a:r>
            <a:r>
              <a:rPr lang="en-US"/>
              <a:t> </a:t>
            </a:r>
            <a:r>
              <a:rPr lang="en-US" err="1"/>
              <a:t>tượng</a:t>
            </a:r>
            <a:r>
              <a:rPr lang="en-US"/>
              <a:t> </a:t>
            </a:r>
            <a:r>
              <a:rPr lang="en-US" err="1"/>
              <a:t>bằng</a:t>
            </a:r>
            <a:r>
              <a:rPr lang="en-US"/>
              <a:t> </a:t>
            </a:r>
            <a:r>
              <a:rPr lang="en-US" err="1"/>
              <a:t>đường</a:t>
            </a:r>
            <a:r>
              <a:rPr lang="en-US"/>
              <a:t> </a:t>
            </a:r>
            <a:r>
              <a:rPr lang="en-US" err="1"/>
              <a:t>mạng</a:t>
            </a:r>
            <a:r>
              <a:rPr lang="en-US"/>
              <a:t> </a:t>
            </a:r>
            <a:r>
              <a:rPr lang="en-US" err="1"/>
              <a:t>với</a:t>
            </a:r>
            <a:r>
              <a:rPr lang="en-US"/>
              <a:t> </a:t>
            </a:r>
            <a:r>
              <a:rPr lang="en-US" err="1"/>
              <a:t>những</a:t>
            </a:r>
            <a:r>
              <a:rPr lang="en-US"/>
              <a:t> </a:t>
            </a:r>
            <a:r>
              <a:rPr lang="en-US" err="1"/>
              <a:t>thông</a:t>
            </a:r>
            <a:r>
              <a:rPr lang="en-US"/>
              <a:t> </a:t>
            </a:r>
            <a:r>
              <a:rPr lang="en-US" err="1"/>
              <a:t>số</a:t>
            </a:r>
            <a:r>
              <a:rPr lang="en-US"/>
              <a:t> </a:t>
            </a:r>
            <a:r>
              <a:rPr lang="en-US" err="1"/>
              <a:t>hiệu</a:t>
            </a:r>
            <a:r>
              <a:rPr lang="en-US"/>
              <a:t> </a:t>
            </a:r>
            <a:r>
              <a:rPr lang="en-US" err="1"/>
              <a:t>năng</a:t>
            </a:r>
            <a:r>
              <a:rPr lang="en-US"/>
              <a:t> </a:t>
            </a:r>
            <a:r>
              <a:rPr lang="en-US" err="1"/>
              <a:t>trực</a:t>
            </a:r>
            <a:r>
              <a:rPr lang="en-US"/>
              <a:t> quan hơn.</a:t>
            </a:r>
          </a:p>
          <a:p>
            <a:endParaRPr lang="en-US"/>
          </a:p>
          <a:p>
            <a:pPr marL="139700" indent="0" algn="ctr">
              <a:buNone/>
            </a:pPr>
            <a:r>
              <a:rPr lang="en-US"/>
              <a:t>(G. Park, J. N. Adams, and W. M. P. van der Aalst, </a:t>
            </a:r>
            <a:r>
              <a:rPr lang="en-US" err="1"/>
              <a:t>OPerA</a:t>
            </a:r>
            <a:r>
              <a:rPr lang="en-US"/>
              <a:t>: “Object-Centric Performance Analysis”. Springer International Publishing, 2022)</a:t>
            </a:r>
          </a:p>
          <a:p>
            <a:endParaRPr lang="en-US"/>
          </a:p>
        </p:txBody>
      </p:sp>
      <p:sp>
        <p:nvSpPr>
          <p:cNvPr id="6" name="TextBox 5">
            <a:extLst>
              <a:ext uri="{FF2B5EF4-FFF2-40B4-BE49-F238E27FC236}">
                <a16:creationId xmlns:a16="http://schemas.microsoft.com/office/drawing/2014/main" id="{85F9462E-AC57-2986-76DC-781274C33EB7}"/>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13</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429848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9A91-0BF7-1BAB-F184-C3E584997C0A}"/>
              </a:ext>
            </a:extLst>
          </p:cNvPr>
          <p:cNvSpPr>
            <a:spLocks noGrp="1"/>
          </p:cNvSpPr>
          <p:nvPr>
            <p:ph type="title"/>
          </p:nvPr>
        </p:nvSpPr>
        <p:spPr/>
        <p:txBody>
          <a:bodyPr/>
          <a:lstStyle/>
          <a:p>
            <a:r>
              <a:rPr lang="en-US"/>
              <a:t>Phương pháp xem xét nhiều đối tượng</a:t>
            </a:r>
          </a:p>
        </p:txBody>
      </p:sp>
      <p:sp>
        <p:nvSpPr>
          <p:cNvPr id="11" name="Arrow: Right 10">
            <a:extLst>
              <a:ext uri="{FF2B5EF4-FFF2-40B4-BE49-F238E27FC236}">
                <a16:creationId xmlns:a16="http://schemas.microsoft.com/office/drawing/2014/main" id="{38C15923-C2A2-B7DD-B431-E44B2B12F5CA}"/>
              </a:ext>
            </a:extLst>
          </p:cNvPr>
          <p:cNvSpPr/>
          <p:nvPr/>
        </p:nvSpPr>
        <p:spPr>
          <a:xfrm>
            <a:off x="4403422" y="2606050"/>
            <a:ext cx="760885" cy="504409"/>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7C03C8-FE05-9768-AD83-5C61F06A870B}"/>
              </a:ext>
            </a:extLst>
          </p:cNvPr>
          <p:cNvSpPr/>
          <p:nvPr/>
        </p:nvSpPr>
        <p:spPr>
          <a:xfrm>
            <a:off x="5329832" y="2140857"/>
            <a:ext cx="1025875" cy="6956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Đường kết nối: Cong 6">
            <a:extLst>
              <a:ext uri="{FF2B5EF4-FFF2-40B4-BE49-F238E27FC236}">
                <a16:creationId xmlns:a16="http://schemas.microsoft.com/office/drawing/2014/main" id="{EA9031BD-CD5B-DDEE-D73F-5B143C455D5E}"/>
              </a:ext>
            </a:extLst>
          </p:cNvPr>
          <p:cNvCxnSpPr>
            <a:cxnSpLocks/>
            <a:endCxn id="14" idx="1"/>
          </p:cNvCxnSpPr>
          <p:nvPr/>
        </p:nvCxnSpPr>
        <p:spPr>
          <a:xfrm>
            <a:off x="6366170" y="2353146"/>
            <a:ext cx="477316" cy="105194"/>
          </a:xfrm>
          <a:prstGeom prst="curved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CA04B9-A81A-ADD7-A698-C0A67DD4BB39}"/>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14</a:t>
            </a:fld>
            <a:endParaRPr lang="en-US">
              <a:latin typeface="Barlow" panose="00000500000000000000" pitchFamily="2" charset="0"/>
              <a:cs typeface="Arial" panose="020B0604020202020204" pitchFamily="34" charset="0"/>
            </a:endParaRPr>
          </a:p>
        </p:txBody>
      </p:sp>
      <p:pic>
        <p:nvPicPr>
          <p:cNvPr id="23" name="Picture 22">
            <a:extLst>
              <a:ext uri="{FF2B5EF4-FFF2-40B4-BE49-F238E27FC236}">
                <a16:creationId xmlns:a16="http://schemas.microsoft.com/office/drawing/2014/main" id="{0961CE81-0DD1-DB0B-528B-AD752557DC9E}"/>
              </a:ext>
            </a:extLst>
          </p:cNvPr>
          <p:cNvPicPr>
            <a:picLocks noChangeAspect="1"/>
          </p:cNvPicPr>
          <p:nvPr/>
        </p:nvPicPr>
        <p:blipFill>
          <a:blip r:embed="rId3"/>
          <a:srcRect/>
          <a:stretch/>
        </p:blipFill>
        <p:spPr>
          <a:xfrm>
            <a:off x="326252" y="1741218"/>
            <a:ext cx="3886942" cy="2366143"/>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5987E425-75C8-70F2-B7A5-81C474EA342A}"/>
              </a:ext>
            </a:extLst>
          </p:cNvPr>
          <p:cNvPicPr>
            <a:picLocks noChangeAspect="1"/>
          </p:cNvPicPr>
          <p:nvPr/>
        </p:nvPicPr>
        <p:blipFill rotWithShape="1">
          <a:blip r:embed="rId4"/>
          <a:srcRect l="21650" t="29750" r="25374" b="54813"/>
          <a:stretch/>
        </p:blipFill>
        <p:spPr>
          <a:xfrm>
            <a:off x="6843486" y="1741218"/>
            <a:ext cx="2234577" cy="1434244"/>
          </a:xfrm>
          <a:prstGeom prst="rect">
            <a:avLst/>
          </a:prstGeom>
          <a:ln w="28575">
            <a:solidFill>
              <a:srgbClr val="FF0000"/>
            </a:solidFill>
          </a:ln>
        </p:spPr>
      </p:pic>
      <p:pic>
        <p:nvPicPr>
          <p:cNvPr id="6" name="Picture 5" descr="A screenshot of a video game&#10;&#10;Description automatically generated">
            <a:extLst>
              <a:ext uri="{FF2B5EF4-FFF2-40B4-BE49-F238E27FC236}">
                <a16:creationId xmlns:a16="http://schemas.microsoft.com/office/drawing/2014/main" id="{4E9FCA5A-F6FD-6D75-7567-ACC4B7B57A90}"/>
              </a:ext>
            </a:extLst>
          </p:cNvPr>
          <p:cNvPicPr>
            <a:picLocks noChangeAspect="1"/>
          </p:cNvPicPr>
          <p:nvPr/>
        </p:nvPicPr>
        <p:blipFill>
          <a:blip r:embed="rId4"/>
          <a:stretch>
            <a:fillRect/>
          </a:stretch>
        </p:blipFill>
        <p:spPr>
          <a:xfrm>
            <a:off x="4898067" y="886731"/>
            <a:ext cx="1932390" cy="4256769"/>
          </a:xfrm>
          <a:prstGeom prst="rect">
            <a:avLst/>
          </a:prstGeom>
        </p:spPr>
      </p:pic>
    </p:spTree>
    <p:extLst>
      <p:ext uri="{BB962C8B-B14F-4D97-AF65-F5344CB8AC3E}">
        <p14:creationId xmlns:p14="http://schemas.microsoft.com/office/powerpoint/2010/main" val="3696695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FE2-BEEF-EE39-EB19-757DD0C191C0}"/>
              </a:ext>
            </a:extLst>
          </p:cNvPr>
          <p:cNvSpPr>
            <a:spLocks noGrp="1"/>
          </p:cNvSpPr>
          <p:nvPr>
            <p:ph type="title"/>
          </p:nvPr>
        </p:nvSpPr>
        <p:spPr/>
        <p:txBody>
          <a:bodyPr/>
          <a:lstStyle/>
          <a:p>
            <a:r>
              <a:rPr lang="en-US"/>
              <a:t>Phương pháp xem xét nhiều đối tượng</a:t>
            </a:r>
          </a:p>
        </p:txBody>
      </p:sp>
      <p:sp>
        <p:nvSpPr>
          <p:cNvPr id="4" name="Subtitle 3">
            <a:extLst>
              <a:ext uri="{FF2B5EF4-FFF2-40B4-BE49-F238E27FC236}">
                <a16:creationId xmlns:a16="http://schemas.microsoft.com/office/drawing/2014/main" id="{0647DB13-9FEC-236C-C223-D2FDB1D68909}"/>
              </a:ext>
            </a:extLst>
          </p:cNvPr>
          <p:cNvSpPr txBox="1">
            <a:spLocks/>
          </p:cNvSpPr>
          <p:nvPr/>
        </p:nvSpPr>
        <p:spPr>
          <a:xfrm>
            <a:off x="720000" y="1347249"/>
            <a:ext cx="7833450" cy="33512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en-US" err="1"/>
              <a:t>Dựa</a:t>
            </a:r>
            <a:r>
              <a:rPr lang="en-US"/>
              <a:t> </a:t>
            </a:r>
            <a:r>
              <a:rPr lang="en-US" err="1"/>
              <a:t>vào</a:t>
            </a:r>
            <a:r>
              <a:rPr lang="en-US"/>
              <a:t> </a:t>
            </a:r>
            <a:r>
              <a:rPr lang="en-US" err="1"/>
              <a:t>các</a:t>
            </a:r>
            <a:r>
              <a:rPr lang="en-US"/>
              <a:t> </a:t>
            </a:r>
            <a:r>
              <a:rPr lang="en-US" err="1"/>
              <a:t>thông</a:t>
            </a:r>
            <a:r>
              <a:rPr lang="en-US"/>
              <a:t> tin </a:t>
            </a:r>
            <a:r>
              <a:rPr lang="en-US" err="1"/>
              <a:t>đã</a:t>
            </a:r>
            <a:r>
              <a:rPr lang="en-US"/>
              <a:t> </a:t>
            </a:r>
            <a:r>
              <a:rPr lang="en-US" err="1"/>
              <a:t>trình</a:t>
            </a:r>
            <a:r>
              <a:rPr lang="en-US"/>
              <a:t> </a:t>
            </a:r>
            <a:r>
              <a:rPr lang="en-US" err="1"/>
              <a:t>bày</a:t>
            </a:r>
            <a:r>
              <a:rPr lang="en-US"/>
              <a:t>, </a:t>
            </a:r>
            <a:r>
              <a:rPr lang="en-US" err="1"/>
              <a:t>nhóm</a:t>
            </a:r>
            <a:r>
              <a:rPr lang="en-US"/>
              <a:t> </a:t>
            </a:r>
            <a:r>
              <a:rPr lang="vi-VN"/>
              <a:t>quyết định sẽ tập trung tìm hiểu sâu</a:t>
            </a:r>
            <a:r>
              <a:rPr lang="en-US"/>
              <a:t> </a:t>
            </a:r>
            <a:r>
              <a:rPr lang="vi-VN"/>
              <a:t>phương pháp xem xét nhiều đối tượng để giải quyết bài toán</a:t>
            </a:r>
            <a:r>
              <a:rPr lang="en-US"/>
              <a:t> p</a:t>
            </a:r>
            <a:r>
              <a:rPr lang="vi-VN"/>
              <a:t>hân</a:t>
            </a:r>
            <a:r>
              <a:rPr lang="en-US"/>
              <a:t> </a:t>
            </a:r>
            <a:r>
              <a:rPr lang="vi-VN"/>
              <a:t>tích</a:t>
            </a:r>
            <a:r>
              <a:rPr lang="en-US"/>
              <a:t> </a:t>
            </a:r>
            <a:r>
              <a:rPr lang="vi-VN"/>
              <a:t>hiệu</a:t>
            </a:r>
            <a:r>
              <a:rPr lang="en-US"/>
              <a:t> </a:t>
            </a:r>
            <a:r>
              <a:rPr lang="vi-VN"/>
              <a:t>năng</a:t>
            </a:r>
            <a:r>
              <a:rPr lang="en-US"/>
              <a:t> </a:t>
            </a:r>
            <a:r>
              <a:rPr lang="vi-VN"/>
              <a:t>quy</a:t>
            </a:r>
            <a:r>
              <a:rPr lang="en-US"/>
              <a:t> </a:t>
            </a:r>
            <a:r>
              <a:rPr lang="vi-VN"/>
              <a:t>trình</a:t>
            </a:r>
            <a:r>
              <a:rPr lang="en-US"/>
              <a:t> </a:t>
            </a:r>
            <a:r>
              <a:rPr lang="vi-VN"/>
              <a:t>từ</a:t>
            </a:r>
            <a:r>
              <a:rPr lang="en-US"/>
              <a:t> </a:t>
            </a:r>
            <a:r>
              <a:rPr lang="vi-VN"/>
              <a:t>dữ</a:t>
            </a:r>
            <a:r>
              <a:rPr lang="en-US"/>
              <a:t> </a:t>
            </a:r>
            <a:r>
              <a:rPr lang="vi-VN"/>
              <a:t>liệu.</a:t>
            </a:r>
            <a:endParaRPr lang="en-US"/>
          </a:p>
          <a:p>
            <a:pPr algn="just"/>
            <a:endParaRPr lang="en-US"/>
          </a:p>
          <a:p>
            <a:pPr marL="139700" indent="0" algn="ctr">
              <a:buNone/>
            </a:pPr>
            <a:r>
              <a:rPr lang="en-US" i="1"/>
              <a:t>(G. Park, J. N. Adams, and W. M. P. van der Aalst, </a:t>
            </a:r>
            <a:r>
              <a:rPr lang="en-US" i="1" err="1"/>
              <a:t>OPerA</a:t>
            </a:r>
            <a:r>
              <a:rPr lang="en-US" i="1"/>
              <a:t>: “Object-Centric Performance Analysis”. Springer International Publishing, 2022)</a:t>
            </a:r>
          </a:p>
        </p:txBody>
      </p:sp>
      <p:sp>
        <p:nvSpPr>
          <p:cNvPr id="5" name="TextBox 4">
            <a:extLst>
              <a:ext uri="{FF2B5EF4-FFF2-40B4-BE49-F238E27FC236}">
                <a16:creationId xmlns:a16="http://schemas.microsoft.com/office/drawing/2014/main" id="{A8022D3A-77CA-E531-AC62-B709C11F04CB}"/>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15</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3930019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5A59-9862-C9DD-39C7-F7F0FD7F72F4}"/>
              </a:ext>
            </a:extLst>
          </p:cNvPr>
          <p:cNvSpPr>
            <a:spLocks noGrp="1"/>
          </p:cNvSpPr>
          <p:nvPr>
            <p:ph type="title"/>
          </p:nvPr>
        </p:nvSpPr>
        <p:spPr/>
        <p:txBody>
          <a:bodyPr/>
          <a:lstStyle/>
          <a:p>
            <a:r>
              <a:rPr lang="en-US"/>
              <a:t>Mục lục</a:t>
            </a:r>
          </a:p>
        </p:txBody>
      </p:sp>
      <p:sp>
        <p:nvSpPr>
          <p:cNvPr id="3" name="Subtitle 2">
            <a:extLst>
              <a:ext uri="{FF2B5EF4-FFF2-40B4-BE49-F238E27FC236}">
                <a16:creationId xmlns:a16="http://schemas.microsoft.com/office/drawing/2014/main" id="{FA2722E0-CB22-AB48-FA5D-5FD120E10CD0}"/>
              </a:ext>
            </a:extLst>
          </p:cNvPr>
          <p:cNvSpPr>
            <a:spLocks noGrp="1"/>
          </p:cNvSpPr>
          <p:nvPr>
            <p:ph type="subTitle" idx="1"/>
          </p:nvPr>
        </p:nvSpPr>
        <p:spPr>
          <a:xfrm>
            <a:off x="1632150" y="1434158"/>
            <a:ext cx="6784500" cy="373500"/>
          </a:xfrm>
          <a:noFill/>
          <a:ln>
            <a:noFill/>
          </a:ln>
        </p:spPr>
        <p:txBody>
          <a:bodyPr spcFirstLastPara="1" wrap="square" lIns="91425" tIns="91425" rIns="91425" bIns="91425" anchor="t" anchorCtr="0">
            <a:noAutofit/>
          </a:bodyPr>
          <a:lstStyle/>
          <a:p>
            <a:pPr algn="just">
              <a:buFont typeface="Nunito Light"/>
              <a:buChar char="●"/>
            </a:pPr>
            <a:r>
              <a:rPr lang="vi-VN" sz="1800">
                <a:solidFill>
                  <a:schemeClr val="bg2"/>
                </a:solidFill>
              </a:rPr>
              <a:t>Bài toán phân tích hiệu năng quy trình.</a:t>
            </a:r>
          </a:p>
          <a:p>
            <a:pPr algn="just">
              <a:buFont typeface="Nunito Light"/>
              <a:buChar char="●"/>
            </a:pPr>
            <a:r>
              <a:rPr lang="vi-VN" sz="1800">
                <a:solidFill>
                  <a:schemeClr val="bg2"/>
                </a:solidFill>
              </a:rPr>
              <a:t>Các phương pháp giải quyết bài toán.</a:t>
            </a:r>
          </a:p>
        </p:txBody>
      </p:sp>
      <p:sp>
        <p:nvSpPr>
          <p:cNvPr id="4" name="Subtitle 3">
            <a:extLst>
              <a:ext uri="{FF2B5EF4-FFF2-40B4-BE49-F238E27FC236}">
                <a16:creationId xmlns:a16="http://schemas.microsoft.com/office/drawing/2014/main" id="{0FC2D27B-25F9-A207-58AB-646092D7388E}"/>
              </a:ext>
            </a:extLst>
          </p:cNvPr>
          <p:cNvSpPr>
            <a:spLocks noGrp="1"/>
          </p:cNvSpPr>
          <p:nvPr>
            <p:ph type="subTitle" idx="2"/>
          </p:nvPr>
        </p:nvSpPr>
        <p:spPr>
          <a:xfrm>
            <a:off x="1632150" y="2451017"/>
            <a:ext cx="6784500" cy="373500"/>
          </a:xfrm>
        </p:spPr>
        <p:txBody>
          <a:bodyPr/>
          <a:lstStyle/>
          <a:p>
            <a:endParaRPr lang="en-US" sz="1800"/>
          </a:p>
        </p:txBody>
      </p:sp>
      <p:sp>
        <p:nvSpPr>
          <p:cNvPr id="5" name="Subtitle 4">
            <a:extLst>
              <a:ext uri="{FF2B5EF4-FFF2-40B4-BE49-F238E27FC236}">
                <a16:creationId xmlns:a16="http://schemas.microsoft.com/office/drawing/2014/main" id="{B72A1321-4579-3CCA-A4D5-7E5C169876AA}"/>
              </a:ext>
            </a:extLst>
          </p:cNvPr>
          <p:cNvSpPr>
            <a:spLocks noGrp="1"/>
          </p:cNvSpPr>
          <p:nvPr>
            <p:ph type="subTitle" idx="3"/>
          </p:nvPr>
        </p:nvSpPr>
        <p:spPr>
          <a:xfrm>
            <a:off x="1639527" y="3344716"/>
            <a:ext cx="6784500" cy="373500"/>
          </a:xfrm>
        </p:spPr>
        <p:txBody>
          <a:bodyPr/>
          <a:lstStyle/>
          <a:p>
            <a:endParaRPr lang="en-US" sz="1800"/>
          </a:p>
        </p:txBody>
      </p:sp>
      <p:sp>
        <p:nvSpPr>
          <p:cNvPr id="6" name="Subtitle 5">
            <a:extLst>
              <a:ext uri="{FF2B5EF4-FFF2-40B4-BE49-F238E27FC236}">
                <a16:creationId xmlns:a16="http://schemas.microsoft.com/office/drawing/2014/main" id="{51F6B51F-78DF-F87E-42F8-A75B80960A3E}"/>
              </a:ext>
            </a:extLst>
          </p:cNvPr>
          <p:cNvSpPr>
            <a:spLocks noGrp="1"/>
          </p:cNvSpPr>
          <p:nvPr>
            <p:ph type="subTitle" idx="4"/>
          </p:nvPr>
        </p:nvSpPr>
        <p:spPr>
          <a:xfrm>
            <a:off x="1639527" y="4238418"/>
            <a:ext cx="6784500" cy="373500"/>
          </a:xfrm>
        </p:spPr>
        <p:txBody>
          <a:bodyPr/>
          <a:lstStyle/>
          <a:p>
            <a:endParaRPr lang="en-US" sz="1800"/>
          </a:p>
        </p:txBody>
      </p:sp>
      <p:sp>
        <p:nvSpPr>
          <p:cNvPr id="7" name="Title 6">
            <a:extLst>
              <a:ext uri="{FF2B5EF4-FFF2-40B4-BE49-F238E27FC236}">
                <a16:creationId xmlns:a16="http://schemas.microsoft.com/office/drawing/2014/main" id="{82615B0E-5FB4-3791-DBCB-1BC6E15F6708}"/>
              </a:ext>
            </a:extLst>
          </p:cNvPr>
          <p:cNvSpPr>
            <a:spLocks noGrp="1"/>
          </p:cNvSpPr>
          <p:nvPr>
            <p:ph type="title" idx="5"/>
          </p:nvPr>
        </p:nvSpPr>
        <p:spPr/>
        <p:txBody>
          <a:bodyPr/>
          <a:lstStyle/>
          <a:p>
            <a:r>
              <a:rPr lang="en-US">
                <a:solidFill>
                  <a:schemeClr val="bg2"/>
                </a:solidFill>
              </a:rPr>
              <a:t>01</a:t>
            </a:r>
          </a:p>
        </p:txBody>
      </p:sp>
      <p:sp>
        <p:nvSpPr>
          <p:cNvPr id="8" name="Title 7">
            <a:extLst>
              <a:ext uri="{FF2B5EF4-FFF2-40B4-BE49-F238E27FC236}">
                <a16:creationId xmlns:a16="http://schemas.microsoft.com/office/drawing/2014/main" id="{69D66E0B-5C56-07A8-90E3-B146C8512550}"/>
              </a:ext>
            </a:extLst>
          </p:cNvPr>
          <p:cNvSpPr>
            <a:spLocks noGrp="1"/>
          </p:cNvSpPr>
          <p:nvPr>
            <p:ph type="title" idx="6"/>
          </p:nvPr>
        </p:nvSpPr>
        <p:spPr>
          <a:xfrm>
            <a:off x="726781" y="3016687"/>
            <a:ext cx="865500" cy="447600"/>
          </a:xfrm>
        </p:spPr>
        <p:txBody>
          <a:bodyPr/>
          <a:lstStyle/>
          <a:p>
            <a:r>
              <a:rPr lang="en-US"/>
              <a:t>03</a:t>
            </a:r>
          </a:p>
        </p:txBody>
      </p:sp>
      <p:sp>
        <p:nvSpPr>
          <p:cNvPr id="9" name="Title 8">
            <a:extLst>
              <a:ext uri="{FF2B5EF4-FFF2-40B4-BE49-F238E27FC236}">
                <a16:creationId xmlns:a16="http://schemas.microsoft.com/office/drawing/2014/main" id="{CE76F71D-49D1-CB9C-96BB-469CE7141A2C}"/>
              </a:ext>
            </a:extLst>
          </p:cNvPr>
          <p:cNvSpPr>
            <a:spLocks noGrp="1"/>
          </p:cNvSpPr>
          <p:nvPr>
            <p:ph type="title" idx="7"/>
          </p:nvPr>
        </p:nvSpPr>
        <p:spPr>
          <a:xfrm>
            <a:off x="720014" y="2122991"/>
            <a:ext cx="865500" cy="447600"/>
          </a:xfrm>
        </p:spPr>
        <p:txBody>
          <a:bodyPr/>
          <a:lstStyle/>
          <a:p>
            <a:r>
              <a:rPr lang="en-US"/>
              <a:t>02</a:t>
            </a:r>
          </a:p>
        </p:txBody>
      </p:sp>
      <p:sp>
        <p:nvSpPr>
          <p:cNvPr id="10" name="Title 9">
            <a:extLst>
              <a:ext uri="{FF2B5EF4-FFF2-40B4-BE49-F238E27FC236}">
                <a16:creationId xmlns:a16="http://schemas.microsoft.com/office/drawing/2014/main" id="{93968DE5-F24D-2DAE-80C0-91CA4D255F4F}"/>
              </a:ext>
            </a:extLst>
          </p:cNvPr>
          <p:cNvSpPr>
            <a:spLocks noGrp="1"/>
          </p:cNvSpPr>
          <p:nvPr>
            <p:ph type="title" idx="8"/>
          </p:nvPr>
        </p:nvSpPr>
        <p:spPr>
          <a:xfrm>
            <a:off x="726789" y="3910387"/>
            <a:ext cx="865500" cy="447600"/>
          </a:xfrm>
        </p:spPr>
        <p:txBody>
          <a:bodyPr/>
          <a:lstStyle/>
          <a:p>
            <a:r>
              <a:rPr lang="en-US"/>
              <a:t>04</a:t>
            </a:r>
          </a:p>
        </p:txBody>
      </p:sp>
      <p:sp>
        <p:nvSpPr>
          <p:cNvPr id="11" name="Subtitle 10">
            <a:extLst>
              <a:ext uri="{FF2B5EF4-FFF2-40B4-BE49-F238E27FC236}">
                <a16:creationId xmlns:a16="http://schemas.microsoft.com/office/drawing/2014/main" id="{222A0C9C-8B61-58B2-475C-B308F7D83242}"/>
              </a:ext>
            </a:extLst>
          </p:cNvPr>
          <p:cNvSpPr>
            <a:spLocks noGrp="1"/>
          </p:cNvSpPr>
          <p:nvPr>
            <p:ph type="subTitle" idx="9"/>
          </p:nvPr>
        </p:nvSpPr>
        <p:spPr/>
        <p:txBody>
          <a:bodyPr/>
          <a:lstStyle/>
          <a:p>
            <a:r>
              <a:rPr lang="en-US" sz="2000">
                <a:solidFill>
                  <a:schemeClr val="bg2"/>
                </a:solidFill>
              </a:rPr>
              <a:t>Giới thiệu đề tài</a:t>
            </a:r>
          </a:p>
        </p:txBody>
      </p:sp>
      <p:sp>
        <p:nvSpPr>
          <p:cNvPr id="12" name="Subtitle 11">
            <a:extLst>
              <a:ext uri="{FF2B5EF4-FFF2-40B4-BE49-F238E27FC236}">
                <a16:creationId xmlns:a16="http://schemas.microsoft.com/office/drawing/2014/main" id="{D3D4EE9C-FA90-FD07-E54D-6CF79F370F22}"/>
              </a:ext>
            </a:extLst>
          </p:cNvPr>
          <p:cNvSpPr>
            <a:spLocks noGrp="1"/>
          </p:cNvSpPr>
          <p:nvPr>
            <p:ph type="subTitle" idx="13"/>
          </p:nvPr>
        </p:nvSpPr>
        <p:spPr>
          <a:xfrm>
            <a:off x="1632150" y="2122995"/>
            <a:ext cx="6784500" cy="447600"/>
          </a:xfrm>
        </p:spPr>
        <p:txBody>
          <a:bodyPr/>
          <a:lstStyle/>
          <a:p>
            <a:r>
              <a:rPr lang="en-US" sz="2000"/>
              <a:t>Phương pháp xem xét nhiều đối tượng</a:t>
            </a:r>
          </a:p>
        </p:txBody>
      </p:sp>
      <p:sp>
        <p:nvSpPr>
          <p:cNvPr id="13" name="Subtitle 12">
            <a:extLst>
              <a:ext uri="{FF2B5EF4-FFF2-40B4-BE49-F238E27FC236}">
                <a16:creationId xmlns:a16="http://schemas.microsoft.com/office/drawing/2014/main" id="{C776FF6A-3A9D-8392-97AB-3A1504069B14}"/>
              </a:ext>
            </a:extLst>
          </p:cNvPr>
          <p:cNvSpPr>
            <a:spLocks noGrp="1"/>
          </p:cNvSpPr>
          <p:nvPr>
            <p:ph type="subTitle" idx="14"/>
          </p:nvPr>
        </p:nvSpPr>
        <p:spPr>
          <a:xfrm>
            <a:off x="1639527" y="3016694"/>
            <a:ext cx="6784500" cy="447600"/>
          </a:xfrm>
        </p:spPr>
        <p:txBody>
          <a:bodyPr/>
          <a:lstStyle/>
          <a:p>
            <a:r>
              <a:rPr lang="en-US" sz="2000"/>
              <a:t>Thực nghiệm</a:t>
            </a:r>
          </a:p>
        </p:txBody>
      </p:sp>
      <p:sp>
        <p:nvSpPr>
          <p:cNvPr id="14" name="Subtitle 13">
            <a:extLst>
              <a:ext uri="{FF2B5EF4-FFF2-40B4-BE49-F238E27FC236}">
                <a16:creationId xmlns:a16="http://schemas.microsoft.com/office/drawing/2014/main" id="{5EA36F42-B05D-B74B-2187-31D766607D77}"/>
              </a:ext>
            </a:extLst>
          </p:cNvPr>
          <p:cNvSpPr>
            <a:spLocks noGrp="1"/>
          </p:cNvSpPr>
          <p:nvPr>
            <p:ph type="subTitle" idx="15"/>
          </p:nvPr>
        </p:nvSpPr>
        <p:spPr>
          <a:xfrm>
            <a:off x="1639527" y="3910393"/>
            <a:ext cx="6784500" cy="447600"/>
          </a:xfrm>
        </p:spPr>
        <p:txBody>
          <a:bodyPr/>
          <a:lstStyle/>
          <a:p>
            <a:r>
              <a:rPr lang="en-US" sz="2000"/>
              <a:t>Tổng kết và hướng phát triển</a:t>
            </a:r>
          </a:p>
        </p:txBody>
      </p:sp>
    </p:spTree>
    <p:extLst>
      <p:ext uri="{BB962C8B-B14F-4D97-AF65-F5344CB8AC3E}">
        <p14:creationId xmlns:p14="http://schemas.microsoft.com/office/powerpoint/2010/main" val="130556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8"/>
          <p:cNvSpPr txBox="1">
            <a:spLocks noGrp="1"/>
          </p:cNvSpPr>
          <p:nvPr>
            <p:ph type="title"/>
          </p:nvPr>
        </p:nvSpPr>
        <p:spPr>
          <a:xfrm>
            <a:off x="1298575" y="1911600"/>
            <a:ext cx="6139996" cy="1583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vi-VN">
                <a:effectLst>
                  <a:outerShdw blurRad="38100" dist="38100" dir="2700000" algn="tl">
                    <a:srgbClr val="000000">
                      <a:alpha val="43137"/>
                    </a:srgbClr>
                  </a:outerShdw>
                </a:effectLst>
              </a:rPr>
              <a:t>Phương pháp xem xét nhiều đối tượng</a:t>
            </a:r>
          </a:p>
        </p:txBody>
      </p:sp>
      <p:sp>
        <p:nvSpPr>
          <p:cNvPr id="383" name="Google Shape;383;p2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84" name="Google Shape;384;p28"/>
          <p:cNvSpPr txBox="1">
            <a:spLocks noGrp="1"/>
          </p:cNvSpPr>
          <p:nvPr>
            <p:ph type="subTitle" idx="1"/>
          </p:nvPr>
        </p:nvSpPr>
        <p:spPr>
          <a:xfrm>
            <a:off x="1298575" y="3494700"/>
            <a:ext cx="6864764" cy="915900"/>
          </a:xfrm>
          <a:prstGeom prst="rect">
            <a:avLst/>
          </a:prstGeom>
        </p:spPr>
        <p:txBody>
          <a:bodyPr spcFirstLastPara="1" wrap="square" lIns="91425" tIns="91425" rIns="91425" bIns="91425" anchor="t" anchorCtr="0">
            <a:noAutofit/>
          </a:bodyPr>
          <a:lstStyle/>
          <a:p>
            <a:r>
              <a:rPr lang="vi-VN" sz="1800"/>
              <a:t>Trình bày chi tiết phương pháp xem xét nhiều đối tượng </a:t>
            </a:r>
            <a:endParaRPr lang="en-US"/>
          </a:p>
          <a:p>
            <a:pPr>
              <a:lnSpc>
                <a:spcPct val="114999"/>
              </a:lnSpc>
            </a:pPr>
            <a:r>
              <a:rPr lang="en-US" sz="1800"/>
              <a:t>Object-Centric Petri Net.</a:t>
            </a:r>
            <a:endParaRPr lang="en-US"/>
          </a:p>
        </p:txBody>
      </p:sp>
    </p:spTree>
    <p:extLst>
      <p:ext uri="{BB962C8B-B14F-4D97-AF65-F5344CB8AC3E}">
        <p14:creationId xmlns:p14="http://schemas.microsoft.com/office/powerpoint/2010/main" val="3215379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21B885-924C-DE35-8E27-5A7B3FC25D20}"/>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18</a:t>
            </a:fld>
            <a:endParaRPr lang="en-US">
              <a:latin typeface="Barlow" panose="00000500000000000000" pitchFamily="2" charset="0"/>
              <a:cs typeface="Arial" panose="020B0604020202020204" pitchFamily="34" charset="0"/>
            </a:endParaRPr>
          </a:p>
        </p:txBody>
      </p:sp>
      <p:sp>
        <p:nvSpPr>
          <p:cNvPr id="13" name="Title 3">
            <a:extLst>
              <a:ext uri="{FF2B5EF4-FFF2-40B4-BE49-F238E27FC236}">
                <a16:creationId xmlns:a16="http://schemas.microsoft.com/office/drawing/2014/main" id="{E5C09A61-289F-14BD-0D74-9E65675658D8}"/>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err="1"/>
              <a:t>Xem</a:t>
            </a:r>
            <a:r>
              <a:rPr lang="en-US"/>
              <a:t> </a:t>
            </a:r>
            <a:r>
              <a:rPr lang="en-US" err="1"/>
              <a:t>xét</a:t>
            </a:r>
            <a:r>
              <a:rPr lang="en-US"/>
              <a:t> </a:t>
            </a:r>
            <a:r>
              <a:rPr lang="en-US" err="1"/>
              <a:t>nhiều</a:t>
            </a:r>
            <a:r>
              <a:rPr lang="en-US"/>
              <a:t> </a:t>
            </a:r>
            <a:r>
              <a:rPr lang="en-US" err="1"/>
              <a:t>đối</a:t>
            </a:r>
            <a:r>
              <a:rPr lang="en-US"/>
              <a:t> </a:t>
            </a:r>
            <a:r>
              <a:rPr lang="en-US" err="1"/>
              <a:t>tượng</a:t>
            </a:r>
            <a:r>
              <a:rPr lang="en-US"/>
              <a:t> (Object-Centric)</a:t>
            </a:r>
          </a:p>
        </p:txBody>
      </p:sp>
      <p:sp>
        <p:nvSpPr>
          <p:cNvPr id="15" name="Subtitle 3">
            <a:extLst>
              <a:ext uri="{FF2B5EF4-FFF2-40B4-BE49-F238E27FC236}">
                <a16:creationId xmlns:a16="http://schemas.microsoft.com/office/drawing/2014/main" id="{5A7C0656-3A6B-C0AB-5D94-43D56ADC3D5B}"/>
              </a:ext>
            </a:extLst>
          </p:cNvPr>
          <p:cNvSpPr txBox="1">
            <a:spLocks/>
          </p:cNvSpPr>
          <p:nvPr/>
        </p:nvSpPr>
        <p:spPr>
          <a:xfrm>
            <a:off x="720000" y="1347250"/>
            <a:ext cx="7833450" cy="16886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en-US" err="1"/>
              <a:t>Phương</a:t>
            </a:r>
            <a:r>
              <a:rPr lang="en-US"/>
              <a:t> </a:t>
            </a:r>
            <a:r>
              <a:rPr lang="en-US" err="1"/>
              <a:t>pháp</a:t>
            </a:r>
            <a:r>
              <a:rPr lang="en-US"/>
              <a:t> </a:t>
            </a:r>
            <a:r>
              <a:rPr lang="vi-VN"/>
              <a:t>này bắt đầu </a:t>
            </a:r>
            <a:r>
              <a:rPr lang="en-US"/>
              <a:t>bằng việc khám phá </a:t>
            </a:r>
            <a:r>
              <a:rPr lang="vi-VN"/>
              <a:t>một mô hình quy trình dạng </a:t>
            </a:r>
            <a:r>
              <a:rPr lang="en-US"/>
              <a:t>Object-Centric </a:t>
            </a:r>
            <a:r>
              <a:rPr lang="vi-VN" err="1"/>
              <a:t>Petri</a:t>
            </a:r>
            <a:r>
              <a:rPr lang="vi-VN"/>
              <a:t> </a:t>
            </a:r>
            <a:r>
              <a:rPr lang="vi-VN" err="1"/>
              <a:t>Net</a:t>
            </a:r>
            <a:r>
              <a:rPr lang="en-US"/>
              <a:t> (OCPN)</a:t>
            </a:r>
            <a:r>
              <a:rPr lang="vi-VN"/>
              <a:t> từ</a:t>
            </a:r>
            <a:r>
              <a:rPr lang="en-US"/>
              <a:t> </a:t>
            </a:r>
            <a:r>
              <a:rPr lang="vi-VN"/>
              <a:t>dữ liệu</a:t>
            </a:r>
            <a:r>
              <a:rPr lang="en-US"/>
              <a:t> event</a:t>
            </a:r>
            <a:r>
              <a:rPr lang="vi-VN"/>
              <a:t> </a:t>
            </a:r>
            <a:r>
              <a:rPr lang="vi-VN" err="1"/>
              <a:t>log</a:t>
            </a:r>
            <a:r>
              <a:rPr lang="vi-VN"/>
              <a:t>. Tiếp theo, các sự kiện trong dữ liệu </a:t>
            </a:r>
            <a:r>
              <a:rPr lang="en-US"/>
              <a:t>event </a:t>
            </a:r>
            <a:r>
              <a:rPr lang="vi-VN" err="1"/>
              <a:t>log</a:t>
            </a:r>
            <a:r>
              <a:rPr lang="vi-VN"/>
              <a:t> được phát lại trên</a:t>
            </a:r>
            <a:r>
              <a:rPr lang="en-US"/>
              <a:t> </a:t>
            </a:r>
            <a:r>
              <a:rPr lang="vi-VN"/>
              <a:t>mô hình quy trình này </a:t>
            </a:r>
            <a:r>
              <a:rPr lang="en-US"/>
              <a:t>để cho ra các kết quả trung gian. Dự vào đó, phương pháp sẽ đo lường, tính toán và ghi lại các </a:t>
            </a:r>
            <a:r>
              <a:rPr lang="vi-VN"/>
              <a:t>chỉ số hiệu năng </a:t>
            </a:r>
            <a:r>
              <a:rPr lang="en-US"/>
              <a:t>trực quan lên mô hình quy trình.</a:t>
            </a:r>
          </a:p>
        </p:txBody>
      </p:sp>
      <p:sp>
        <p:nvSpPr>
          <p:cNvPr id="2" name="TextBox 1">
            <a:extLst>
              <a:ext uri="{FF2B5EF4-FFF2-40B4-BE49-F238E27FC236}">
                <a16:creationId xmlns:a16="http://schemas.microsoft.com/office/drawing/2014/main" id="{6C3DF134-45EF-8972-F10E-953574DE16E6}"/>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18</a:t>
            </a:fld>
            <a:endParaRPr lang="en-US">
              <a:latin typeface="Barlow" panose="00000500000000000000" pitchFamily="2" charset="0"/>
              <a:cs typeface="Arial" panose="020B0604020202020204" pitchFamily="34" charset="0"/>
            </a:endParaRPr>
          </a:p>
        </p:txBody>
      </p:sp>
      <p:grpSp>
        <p:nvGrpSpPr>
          <p:cNvPr id="92" name="Group 91">
            <a:extLst>
              <a:ext uri="{FF2B5EF4-FFF2-40B4-BE49-F238E27FC236}">
                <a16:creationId xmlns:a16="http://schemas.microsoft.com/office/drawing/2014/main" id="{7DF837F5-8A8C-9AA0-E50C-5471F42AD83E}"/>
              </a:ext>
            </a:extLst>
          </p:cNvPr>
          <p:cNvGrpSpPr/>
          <p:nvPr/>
        </p:nvGrpSpPr>
        <p:grpSpPr>
          <a:xfrm>
            <a:off x="136855" y="2975273"/>
            <a:ext cx="8870290" cy="1870231"/>
            <a:chOff x="131954" y="2738764"/>
            <a:chExt cx="8870290" cy="1870231"/>
          </a:xfrm>
        </p:grpSpPr>
        <p:cxnSp>
          <p:nvCxnSpPr>
            <p:cNvPr id="55" name="Connector: Elbow 54">
              <a:extLst>
                <a:ext uri="{FF2B5EF4-FFF2-40B4-BE49-F238E27FC236}">
                  <a16:creationId xmlns:a16="http://schemas.microsoft.com/office/drawing/2014/main" id="{83353FB3-C3D4-D4D7-BCF0-418598D3EA9F}"/>
                </a:ext>
              </a:extLst>
            </p:cNvPr>
            <p:cNvCxnSpPr>
              <a:cxnSpLocks/>
              <a:stCxn id="17" idx="3"/>
              <a:endCxn id="20" idx="1"/>
            </p:cNvCxnSpPr>
            <p:nvPr/>
          </p:nvCxnSpPr>
          <p:spPr>
            <a:xfrm rot="16200000" flipH="1">
              <a:off x="1723477" y="2503860"/>
              <a:ext cx="676547" cy="278481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grpSp>
          <p:nvGrpSpPr>
            <p:cNvPr id="91" name="Group 90">
              <a:extLst>
                <a:ext uri="{FF2B5EF4-FFF2-40B4-BE49-F238E27FC236}">
                  <a16:creationId xmlns:a16="http://schemas.microsoft.com/office/drawing/2014/main" id="{DDCE9D33-063B-0ECF-EF83-A1FECED02F4A}"/>
                </a:ext>
              </a:extLst>
            </p:cNvPr>
            <p:cNvGrpSpPr/>
            <p:nvPr/>
          </p:nvGrpSpPr>
          <p:grpSpPr>
            <a:xfrm>
              <a:off x="131954" y="2738764"/>
              <a:ext cx="8870290" cy="1870231"/>
              <a:chOff x="131954" y="2738764"/>
              <a:chExt cx="8870290" cy="1870231"/>
            </a:xfrm>
          </p:grpSpPr>
          <p:grpSp>
            <p:nvGrpSpPr>
              <p:cNvPr id="4" name="Group 3">
                <a:extLst>
                  <a:ext uri="{FF2B5EF4-FFF2-40B4-BE49-F238E27FC236}">
                    <a16:creationId xmlns:a16="http://schemas.microsoft.com/office/drawing/2014/main" id="{560796C7-DC59-0408-F9E5-6BB2B0743CAD}"/>
                  </a:ext>
                </a:extLst>
              </p:cNvPr>
              <p:cNvGrpSpPr/>
              <p:nvPr/>
            </p:nvGrpSpPr>
            <p:grpSpPr>
              <a:xfrm>
                <a:off x="3028895" y="2847652"/>
                <a:ext cx="1823055" cy="808985"/>
                <a:chOff x="105364" y="3425213"/>
                <a:chExt cx="2183219" cy="1136240"/>
              </a:xfrm>
            </p:grpSpPr>
            <p:sp>
              <p:nvSpPr>
                <p:cNvPr id="5" name="Flowchart: Magnetic Disk 4">
                  <a:extLst>
                    <a:ext uri="{FF2B5EF4-FFF2-40B4-BE49-F238E27FC236}">
                      <a16:creationId xmlns:a16="http://schemas.microsoft.com/office/drawing/2014/main" id="{9F7A86EA-5785-5B6E-863F-C931DE302DAF}"/>
                    </a:ext>
                  </a:extLst>
                </p:cNvPr>
                <p:cNvSpPr/>
                <p:nvPr/>
              </p:nvSpPr>
              <p:spPr>
                <a:xfrm>
                  <a:off x="105364" y="3425213"/>
                  <a:ext cx="2183219" cy="1079470"/>
                </a:xfrm>
                <a:prstGeom prst="flowChartMagneticDisk">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05807E9-BF8E-154F-E23F-3B32A89AD1F0}"/>
                    </a:ext>
                  </a:extLst>
                </p:cNvPr>
                <p:cNvSpPr txBox="1"/>
                <p:nvPr/>
              </p:nvSpPr>
              <p:spPr>
                <a:xfrm>
                  <a:off x="105364" y="3740122"/>
                  <a:ext cx="2183219" cy="821331"/>
                </a:xfrm>
                <a:prstGeom prst="rect">
                  <a:avLst/>
                </a:prstGeom>
                <a:noFill/>
              </p:spPr>
              <p:txBody>
                <a:bodyPr wrap="square" rtlCol="0">
                  <a:spAutoFit/>
                </a:bodyPr>
                <a:lstStyle/>
                <a:p>
                  <a:pPr algn="ctr"/>
                  <a:r>
                    <a:rPr lang="vi-VN" sz="1600"/>
                    <a:t>Mô hình quy trình</a:t>
                  </a:r>
                  <a:endParaRPr lang="en-US" sz="1600"/>
                </a:p>
                <a:p>
                  <a:pPr algn="ctr"/>
                  <a:r>
                    <a:rPr lang="en-US" sz="1600">
                      <a:latin typeface="+mn-lt"/>
                      <a:ea typeface="Tahoma" panose="020B0604030504040204" pitchFamily="34" charset="0"/>
                      <a:cs typeface="Times New Roman" panose="02020603050405020304" pitchFamily="18" charset="0"/>
                    </a:rPr>
                    <a:t>OCPN</a:t>
                  </a:r>
                  <a:endParaRPr lang="en-US" sz="1200">
                    <a:latin typeface="+mn-lt"/>
                    <a:ea typeface="Tahoma" panose="020B0604030504040204" pitchFamily="34"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F65D05B6-E65A-721F-75C9-C147CFE8A31E}"/>
                  </a:ext>
                </a:extLst>
              </p:cNvPr>
              <p:cNvGrpSpPr/>
              <p:nvPr/>
            </p:nvGrpSpPr>
            <p:grpSpPr>
              <a:xfrm>
                <a:off x="4949300" y="3840429"/>
                <a:ext cx="1289586" cy="768566"/>
                <a:chOff x="-40640" y="3454400"/>
                <a:chExt cx="2956560" cy="1079470"/>
              </a:xfrm>
            </p:grpSpPr>
            <p:sp>
              <p:nvSpPr>
                <p:cNvPr id="9" name="Flowchart: Magnetic Disk 8">
                  <a:extLst>
                    <a:ext uri="{FF2B5EF4-FFF2-40B4-BE49-F238E27FC236}">
                      <a16:creationId xmlns:a16="http://schemas.microsoft.com/office/drawing/2014/main" id="{71870900-A115-6030-293C-2D06C29CA887}"/>
                    </a:ext>
                  </a:extLst>
                </p:cNvPr>
                <p:cNvSpPr/>
                <p:nvPr/>
              </p:nvSpPr>
              <p:spPr>
                <a:xfrm>
                  <a:off x="-40640" y="3454400"/>
                  <a:ext cx="2956560" cy="1079470"/>
                </a:xfrm>
                <a:prstGeom prst="flowChartMagneticDisk">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718E66-F613-D955-4613-BB1B151874BF}"/>
                    </a:ext>
                  </a:extLst>
                </p:cNvPr>
                <p:cNvSpPr txBox="1"/>
                <p:nvPr/>
              </p:nvSpPr>
              <p:spPr>
                <a:xfrm>
                  <a:off x="-40640" y="3740120"/>
                  <a:ext cx="2956560" cy="716615"/>
                </a:xfrm>
                <a:prstGeom prst="rect">
                  <a:avLst/>
                </a:prstGeom>
                <a:noFill/>
              </p:spPr>
              <p:txBody>
                <a:bodyPr wrap="square" rtlCol="0">
                  <a:spAutoFit/>
                </a:bodyPr>
                <a:lstStyle/>
                <a:p>
                  <a:pPr algn="ctr"/>
                  <a:r>
                    <a:rPr lang="en-US" sz="1600"/>
                    <a:t>Các kết quả trung gian</a:t>
                  </a:r>
                  <a:endParaRPr lang="en-US" sz="1050">
                    <a:latin typeface="+mn-lt"/>
                    <a:ea typeface="Tahoma" panose="020B060403050404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3E4DB61A-4B71-6518-27A8-74F3A9F5D1E7}"/>
                  </a:ext>
                </a:extLst>
              </p:cNvPr>
              <p:cNvGrpSpPr/>
              <p:nvPr/>
            </p:nvGrpSpPr>
            <p:grpSpPr>
              <a:xfrm>
                <a:off x="7712658" y="3257322"/>
                <a:ext cx="1289586" cy="775288"/>
                <a:chOff x="-40640" y="3454400"/>
                <a:chExt cx="2956560" cy="1079470"/>
              </a:xfrm>
            </p:grpSpPr>
            <p:sp>
              <p:nvSpPr>
                <p:cNvPr id="12" name="Flowchart: Magnetic Disk 11">
                  <a:extLst>
                    <a:ext uri="{FF2B5EF4-FFF2-40B4-BE49-F238E27FC236}">
                      <a16:creationId xmlns:a16="http://schemas.microsoft.com/office/drawing/2014/main" id="{791300B2-AD41-70DB-3866-13BB42388B5E}"/>
                    </a:ext>
                  </a:extLst>
                </p:cNvPr>
                <p:cNvSpPr/>
                <p:nvPr/>
              </p:nvSpPr>
              <p:spPr>
                <a:xfrm>
                  <a:off x="-40640" y="3454400"/>
                  <a:ext cx="2956560" cy="1079470"/>
                </a:xfrm>
                <a:prstGeom prst="flowChartMagneticDisk">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70905ED-BFF8-0239-2BA2-1878ADCBDE6C}"/>
                    </a:ext>
                  </a:extLst>
                </p:cNvPr>
                <p:cNvSpPr txBox="1"/>
                <p:nvPr/>
              </p:nvSpPr>
              <p:spPr>
                <a:xfrm>
                  <a:off x="-40640" y="3740120"/>
                  <a:ext cx="2956560" cy="716616"/>
                </a:xfrm>
                <a:prstGeom prst="rect">
                  <a:avLst/>
                </a:prstGeom>
                <a:noFill/>
              </p:spPr>
              <p:txBody>
                <a:bodyPr wrap="square" rtlCol="0">
                  <a:spAutoFit/>
                </a:bodyPr>
                <a:lstStyle/>
                <a:p>
                  <a:pPr algn="ctr"/>
                  <a:r>
                    <a:rPr lang="en-US" sz="1600"/>
                    <a:t>Các chỉ số hiệu năng</a:t>
                  </a:r>
                  <a:endParaRPr lang="en-US" sz="900">
                    <a:latin typeface="+mn-lt"/>
                    <a:ea typeface="Tahoma" panose="020B0604030504040204" pitchFamily="34"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0894017C-4E99-D839-0F1D-8D195D201770}"/>
                  </a:ext>
                </a:extLst>
              </p:cNvPr>
              <p:cNvGrpSpPr/>
              <p:nvPr/>
            </p:nvGrpSpPr>
            <p:grpSpPr>
              <a:xfrm>
                <a:off x="131954" y="2738764"/>
                <a:ext cx="1074782" cy="819228"/>
                <a:chOff x="-40640" y="3454400"/>
                <a:chExt cx="2956560" cy="1079470"/>
              </a:xfrm>
            </p:grpSpPr>
            <p:sp>
              <p:nvSpPr>
                <p:cNvPr id="17" name="Flowchart: Magnetic Disk 16">
                  <a:extLst>
                    <a:ext uri="{FF2B5EF4-FFF2-40B4-BE49-F238E27FC236}">
                      <a16:creationId xmlns:a16="http://schemas.microsoft.com/office/drawing/2014/main" id="{79DFFE5F-066C-8316-D339-7BADEDB8DC3E}"/>
                    </a:ext>
                  </a:extLst>
                </p:cNvPr>
                <p:cNvSpPr/>
                <p:nvPr/>
              </p:nvSpPr>
              <p:spPr>
                <a:xfrm>
                  <a:off x="-40640" y="3454400"/>
                  <a:ext cx="2956560" cy="1079470"/>
                </a:xfrm>
                <a:prstGeom prst="flowChartMagneticDisk">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ACB4434-0DC6-7F57-4FBF-0C4278BEC77A}"/>
                    </a:ext>
                  </a:extLst>
                </p:cNvPr>
                <p:cNvSpPr txBox="1"/>
                <p:nvPr/>
              </p:nvSpPr>
              <p:spPr>
                <a:xfrm>
                  <a:off x="-40640" y="3740120"/>
                  <a:ext cx="2956560" cy="753198"/>
                </a:xfrm>
                <a:prstGeom prst="rect">
                  <a:avLst/>
                </a:prstGeom>
                <a:noFill/>
              </p:spPr>
              <p:txBody>
                <a:bodyPr wrap="square" rtlCol="0">
                  <a:spAutoFit/>
                </a:bodyPr>
                <a:lstStyle/>
                <a:p>
                  <a:pPr algn="ctr"/>
                  <a:r>
                    <a:rPr lang="en-US" sz="1600"/>
                    <a:t>Dữ liệu event log</a:t>
                  </a:r>
                  <a:endParaRPr lang="en-US" sz="1050">
                    <a:latin typeface="+mn-lt"/>
                    <a:ea typeface="Tahoma" panose="020B0604030504040204" pitchFamily="34" charset="0"/>
                    <a:cs typeface="Times New Roman" panose="02020603050405020304" pitchFamily="18" charset="0"/>
                  </a:endParaRPr>
                </a:p>
              </p:txBody>
            </p:sp>
          </p:grpSp>
          <p:sp>
            <p:nvSpPr>
              <p:cNvPr id="19" name="Rectangle 18">
                <a:extLst>
                  <a:ext uri="{FF2B5EF4-FFF2-40B4-BE49-F238E27FC236}">
                    <a16:creationId xmlns:a16="http://schemas.microsoft.com/office/drawing/2014/main" id="{568D863E-1E1C-D159-82E6-3FAA01AECBBD}"/>
                  </a:ext>
                </a:extLst>
              </p:cNvPr>
              <p:cNvSpPr/>
              <p:nvPr/>
            </p:nvSpPr>
            <p:spPr>
              <a:xfrm>
                <a:off x="1571966" y="3071863"/>
                <a:ext cx="984760" cy="329885"/>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latin typeface="Arial"/>
                    <a:cs typeface="Arial"/>
                  </a:rPr>
                  <a:t>Bước</a:t>
                </a:r>
                <a:r>
                  <a:rPr lang="en-US" sz="1600">
                    <a:ln w="0">
                      <a:noFill/>
                    </a:ln>
                    <a:solidFill>
                      <a:schemeClr val="tx1"/>
                    </a:solidFill>
                    <a:effectLst>
                      <a:outerShdw blurRad="38100" dist="19050" dir="2700000" algn="tl" rotWithShape="0">
                        <a:schemeClr val="dk1">
                          <a:alpha val="40000"/>
                        </a:schemeClr>
                      </a:outerShdw>
                    </a:effectLst>
                  </a:rPr>
                  <a:t> 1</a:t>
                </a:r>
              </a:p>
            </p:txBody>
          </p:sp>
          <p:sp>
            <p:nvSpPr>
              <p:cNvPr id="20" name="Rectangle 19">
                <a:extLst>
                  <a:ext uri="{FF2B5EF4-FFF2-40B4-BE49-F238E27FC236}">
                    <a16:creationId xmlns:a16="http://schemas.microsoft.com/office/drawing/2014/main" id="{82061B6E-10FA-FE40-5EAB-37A4A4A95882}"/>
                  </a:ext>
                </a:extLst>
              </p:cNvPr>
              <p:cNvSpPr/>
              <p:nvPr/>
            </p:nvSpPr>
            <p:spPr>
              <a:xfrm>
                <a:off x="3454155" y="4080650"/>
                <a:ext cx="972272" cy="307777"/>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latin typeface="Arial"/>
                    <a:cs typeface="Arial"/>
                  </a:rPr>
                  <a:t>Bước</a:t>
                </a:r>
                <a:r>
                  <a:rPr lang="en-US" sz="1600">
                    <a:ln w="0">
                      <a:noFill/>
                    </a:ln>
                    <a:solidFill>
                      <a:schemeClr val="tx1"/>
                    </a:solidFill>
                    <a:effectLst>
                      <a:outerShdw blurRad="38100" dist="19050" dir="2700000" algn="tl" rotWithShape="0">
                        <a:schemeClr val="dk1">
                          <a:alpha val="40000"/>
                        </a:schemeClr>
                      </a:outerShdw>
                    </a:effectLst>
                  </a:rPr>
                  <a:t> 2</a:t>
                </a:r>
              </a:p>
            </p:txBody>
          </p:sp>
          <p:sp>
            <p:nvSpPr>
              <p:cNvPr id="21" name="Rectangle 20">
                <a:extLst>
                  <a:ext uri="{FF2B5EF4-FFF2-40B4-BE49-F238E27FC236}">
                    <a16:creationId xmlns:a16="http://schemas.microsoft.com/office/drawing/2014/main" id="{4921DD9F-B793-EE30-9345-15C77216C9A9}"/>
                  </a:ext>
                </a:extLst>
              </p:cNvPr>
              <p:cNvSpPr/>
              <p:nvPr/>
            </p:nvSpPr>
            <p:spPr>
              <a:xfrm>
                <a:off x="6363425" y="3557991"/>
                <a:ext cx="984760" cy="324663"/>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latin typeface="Arial"/>
                    <a:cs typeface="Arial"/>
                  </a:rPr>
                  <a:t>Bước</a:t>
                </a:r>
                <a:r>
                  <a:rPr lang="en-US" sz="1600">
                    <a:ln w="0">
                      <a:noFill/>
                    </a:ln>
                    <a:solidFill>
                      <a:schemeClr val="tx1"/>
                    </a:solidFill>
                    <a:effectLst>
                      <a:outerShdw blurRad="38100" dist="19050" dir="2700000" algn="tl" rotWithShape="0">
                        <a:schemeClr val="dk1">
                          <a:alpha val="40000"/>
                        </a:schemeClr>
                      </a:outerShdw>
                    </a:effectLst>
                  </a:rPr>
                  <a:t> 3</a:t>
                </a:r>
              </a:p>
            </p:txBody>
          </p:sp>
          <p:cxnSp>
            <p:nvCxnSpPr>
              <p:cNvPr id="24" name="Straight Arrow Connector 23">
                <a:extLst>
                  <a:ext uri="{FF2B5EF4-FFF2-40B4-BE49-F238E27FC236}">
                    <a16:creationId xmlns:a16="http://schemas.microsoft.com/office/drawing/2014/main" id="{B1166710-C675-856A-248A-B57D78D69098}"/>
                  </a:ext>
                </a:extLst>
              </p:cNvPr>
              <p:cNvCxnSpPr>
                <a:cxnSpLocks/>
                <a:stCxn id="18" idx="3"/>
                <a:endCxn id="19" idx="1"/>
              </p:cNvCxnSpPr>
              <p:nvPr/>
            </p:nvCxnSpPr>
            <p:spPr>
              <a:xfrm flipV="1">
                <a:off x="1206736" y="3236806"/>
                <a:ext cx="365230" cy="46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C3741914-05D5-A7BA-C53D-35BA8CED55DA}"/>
                  </a:ext>
                </a:extLst>
              </p:cNvPr>
              <p:cNvCxnSpPr>
                <a:cxnSpLocks/>
                <a:stCxn id="19" idx="3"/>
                <a:endCxn id="5" idx="2"/>
              </p:cNvCxnSpPr>
              <p:nvPr/>
            </p:nvCxnSpPr>
            <p:spPr>
              <a:xfrm flipV="1">
                <a:off x="2556726" y="3231935"/>
                <a:ext cx="472169" cy="4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4F1F02FE-BE4E-AE07-E334-BA4C4FE76E7D}"/>
                  </a:ext>
                </a:extLst>
              </p:cNvPr>
              <p:cNvCxnSpPr>
                <a:cxnSpLocks/>
                <a:stCxn id="5" idx="3"/>
                <a:endCxn id="20" idx="0"/>
              </p:cNvCxnSpPr>
              <p:nvPr/>
            </p:nvCxnSpPr>
            <p:spPr>
              <a:xfrm flipH="1">
                <a:off x="3940291" y="3616218"/>
                <a:ext cx="132" cy="464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33869E30-F7CE-CBF9-A81A-69DB08D27C67}"/>
                  </a:ext>
                </a:extLst>
              </p:cNvPr>
              <p:cNvCxnSpPr>
                <a:cxnSpLocks/>
                <a:stCxn id="21" idx="3"/>
                <a:endCxn id="14" idx="1"/>
              </p:cNvCxnSpPr>
              <p:nvPr/>
            </p:nvCxnSpPr>
            <p:spPr>
              <a:xfrm flipV="1">
                <a:off x="7348185" y="3719870"/>
                <a:ext cx="364473" cy="4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9721F638-79EB-3254-2171-325ADB2D9335}"/>
                  </a:ext>
                </a:extLst>
              </p:cNvPr>
              <p:cNvCxnSpPr>
                <a:cxnSpLocks/>
                <a:stCxn id="20" idx="3"/>
                <a:endCxn id="9" idx="2"/>
              </p:cNvCxnSpPr>
              <p:nvPr/>
            </p:nvCxnSpPr>
            <p:spPr>
              <a:xfrm flipV="1">
                <a:off x="4426427" y="4224712"/>
                <a:ext cx="522873" cy="9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Connector: Elbow 80">
                <a:extLst>
                  <a:ext uri="{FF2B5EF4-FFF2-40B4-BE49-F238E27FC236}">
                    <a16:creationId xmlns:a16="http://schemas.microsoft.com/office/drawing/2014/main" id="{3CA007DD-EE5D-E711-1993-48137C1795B9}"/>
                  </a:ext>
                </a:extLst>
              </p:cNvPr>
              <p:cNvCxnSpPr>
                <a:cxnSpLocks/>
                <a:stCxn id="7" idx="3"/>
                <a:endCxn id="21" idx="0"/>
              </p:cNvCxnSpPr>
              <p:nvPr/>
            </p:nvCxnSpPr>
            <p:spPr>
              <a:xfrm>
                <a:off x="4851950" y="3364250"/>
                <a:ext cx="2003855" cy="19374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2" name="Connector: Elbow 61">
                <a:extLst>
                  <a:ext uri="{FF2B5EF4-FFF2-40B4-BE49-F238E27FC236}">
                    <a16:creationId xmlns:a16="http://schemas.microsoft.com/office/drawing/2014/main" id="{F648CC3A-F9EA-56A5-A3AA-0ED397153705}"/>
                  </a:ext>
                </a:extLst>
              </p:cNvPr>
              <p:cNvCxnSpPr>
                <a:cxnSpLocks/>
                <a:stCxn id="10" idx="3"/>
                <a:endCxn id="21" idx="2"/>
              </p:cNvCxnSpPr>
              <p:nvPr/>
            </p:nvCxnSpPr>
            <p:spPr>
              <a:xfrm flipV="1">
                <a:off x="6238886" y="3882654"/>
                <a:ext cx="616919" cy="41631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516765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21B885-924C-DE35-8E27-5A7B3FC25D20}"/>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19</a:t>
            </a:fld>
            <a:endParaRPr lang="en-US">
              <a:latin typeface="Barlow" panose="00000500000000000000" pitchFamily="2" charset="0"/>
              <a:cs typeface="Arial" panose="020B0604020202020204" pitchFamily="34" charset="0"/>
            </a:endParaRPr>
          </a:p>
        </p:txBody>
      </p:sp>
      <p:sp>
        <p:nvSpPr>
          <p:cNvPr id="24" name="TextBox 23">
            <a:extLst>
              <a:ext uri="{FF2B5EF4-FFF2-40B4-BE49-F238E27FC236}">
                <a16:creationId xmlns:a16="http://schemas.microsoft.com/office/drawing/2014/main" id="{36663742-4C4A-BE93-DB66-7378FC1D8DA9}"/>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19</a:t>
            </a:fld>
            <a:endParaRPr lang="en-US">
              <a:latin typeface="Barlow" panose="00000500000000000000" pitchFamily="2" charset="0"/>
              <a:cs typeface="Arial" panose="020B0604020202020204" pitchFamily="34" charset="0"/>
            </a:endParaRPr>
          </a:p>
        </p:txBody>
      </p:sp>
      <p:grpSp>
        <p:nvGrpSpPr>
          <p:cNvPr id="25" name="Group 24">
            <a:extLst>
              <a:ext uri="{FF2B5EF4-FFF2-40B4-BE49-F238E27FC236}">
                <a16:creationId xmlns:a16="http://schemas.microsoft.com/office/drawing/2014/main" id="{3AFDCE64-6E10-37AC-426A-A508DADB2907}"/>
              </a:ext>
            </a:extLst>
          </p:cNvPr>
          <p:cNvGrpSpPr/>
          <p:nvPr/>
        </p:nvGrpSpPr>
        <p:grpSpPr>
          <a:xfrm>
            <a:off x="787721" y="4115144"/>
            <a:ext cx="3436614" cy="1166661"/>
            <a:chOff x="281940" y="3980918"/>
            <a:chExt cx="3580099" cy="1212173"/>
          </a:xfrm>
        </p:grpSpPr>
        <p:sp>
          <p:nvSpPr>
            <p:cNvPr id="26" name="Flowchart: Connector 25">
              <a:extLst>
                <a:ext uri="{FF2B5EF4-FFF2-40B4-BE49-F238E27FC236}">
                  <a16:creationId xmlns:a16="http://schemas.microsoft.com/office/drawing/2014/main" id="{DFCA8BCA-03D5-ECDB-6004-E290C80875BD}"/>
                </a:ext>
              </a:extLst>
            </p:cNvPr>
            <p:cNvSpPr/>
            <p:nvPr/>
          </p:nvSpPr>
          <p:spPr>
            <a:xfrm>
              <a:off x="462899" y="4087382"/>
              <a:ext cx="340134" cy="32579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67D6A47-69E4-6C6E-BF52-57BE99E82310}"/>
                </a:ext>
              </a:extLst>
            </p:cNvPr>
            <p:cNvSpPr/>
            <p:nvPr/>
          </p:nvSpPr>
          <p:spPr>
            <a:xfrm>
              <a:off x="495059" y="4526573"/>
              <a:ext cx="307974" cy="325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E47817F8-91BC-FA5D-C57B-587E5CBC759A}"/>
                </a:ext>
              </a:extLst>
            </p:cNvPr>
            <p:cNvCxnSpPr>
              <a:cxnSpLocks/>
            </p:cNvCxnSpPr>
            <p:nvPr/>
          </p:nvCxnSpPr>
          <p:spPr>
            <a:xfrm>
              <a:off x="2223779" y="4278730"/>
              <a:ext cx="692042"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9" name="Flowchart: Connector 28">
              <a:extLst>
                <a:ext uri="{FF2B5EF4-FFF2-40B4-BE49-F238E27FC236}">
                  <a16:creationId xmlns:a16="http://schemas.microsoft.com/office/drawing/2014/main" id="{075A55F5-88E3-B3EF-B2DF-A6BA34484379}"/>
                </a:ext>
              </a:extLst>
            </p:cNvPr>
            <p:cNvSpPr/>
            <p:nvPr/>
          </p:nvSpPr>
          <p:spPr>
            <a:xfrm>
              <a:off x="2417400" y="4507617"/>
              <a:ext cx="304800" cy="304800"/>
            </a:xfrm>
            <a:prstGeom prst="flowChartConnecto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1F33826-07E1-150D-73CA-4A6188EBAF3B}"/>
                </a:ext>
              </a:extLst>
            </p:cNvPr>
            <p:cNvSpPr txBox="1"/>
            <p:nvPr/>
          </p:nvSpPr>
          <p:spPr>
            <a:xfrm>
              <a:off x="1002476" y="4073850"/>
              <a:ext cx="1186324" cy="1119241"/>
            </a:xfrm>
            <a:prstGeom prst="rect">
              <a:avLst/>
            </a:prstGeom>
            <a:noFill/>
          </p:spPr>
          <p:txBody>
            <a:bodyPr wrap="square" rtlCol="0">
              <a:spAutoFit/>
            </a:bodyPr>
            <a:lstStyle/>
            <a:p>
              <a:r>
                <a:rPr lang="en-US" sz="1600">
                  <a:latin typeface="Barlow" panose="020B0604020202020204" charset="0"/>
                </a:rPr>
                <a:t>Place</a:t>
              </a:r>
            </a:p>
            <a:p>
              <a:endParaRPr lang="en-US" sz="1600">
                <a:latin typeface="Barlow" panose="020B0604020202020204" charset="0"/>
              </a:endParaRPr>
            </a:p>
            <a:p>
              <a:r>
                <a:rPr lang="en-US" sz="1600">
                  <a:latin typeface="Barlow" panose="020B0604020202020204" charset="0"/>
                </a:rPr>
                <a:t>Transition</a:t>
              </a:r>
            </a:p>
            <a:p>
              <a:endParaRPr lang="en-US" sz="1600">
                <a:latin typeface="Barlow" panose="020B0604020202020204" charset="0"/>
              </a:endParaRPr>
            </a:p>
          </p:txBody>
        </p:sp>
        <p:sp>
          <p:nvSpPr>
            <p:cNvPr id="31" name="Rectangle 30">
              <a:extLst>
                <a:ext uri="{FF2B5EF4-FFF2-40B4-BE49-F238E27FC236}">
                  <a16:creationId xmlns:a16="http://schemas.microsoft.com/office/drawing/2014/main" id="{6E4236FC-AA7C-9F8D-430F-D1E47904F6EB}"/>
                </a:ext>
              </a:extLst>
            </p:cNvPr>
            <p:cNvSpPr/>
            <p:nvPr/>
          </p:nvSpPr>
          <p:spPr>
            <a:xfrm>
              <a:off x="3086879" y="4099128"/>
              <a:ext cx="692042" cy="738664"/>
            </a:xfrm>
            <a:prstGeom prst="rect">
              <a:avLst/>
            </a:prstGeom>
          </p:spPr>
          <p:txBody>
            <a:bodyPr wrap="square">
              <a:spAutoFit/>
            </a:bodyPr>
            <a:lstStyle/>
            <a:p>
              <a:r>
                <a:rPr lang="en-US">
                  <a:latin typeface="Barlow" panose="020B0604020202020204" charset="0"/>
                </a:rPr>
                <a:t>Arc</a:t>
              </a:r>
            </a:p>
            <a:p>
              <a:endParaRPr lang="en-US">
                <a:latin typeface="Barlow" panose="020B0604020202020204" charset="0"/>
              </a:endParaRPr>
            </a:p>
            <a:p>
              <a:r>
                <a:rPr lang="en-US">
                  <a:latin typeface="Barlow" panose="020B0604020202020204" charset="0"/>
                </a:rPr>
                <a:t>Token</a:t>
              </a:r>
            </a:p>
          </p:txBody>
        </p:sp>
        <p:sp>
          <p:nvSpPr>
            <p:cNvPr id="32" name="Rectangle 31">
              <a:extLst>
                <a:ext uri="{FF2B5EF4-FFF2-40B4-BE49-F238E27FC236}">
                  <a16:creationId xmlns:a16="http://schemas.microsoft.com/office/drawing/2014/main" id="{215DD85A-6A44-172F-0D20-D51EE32599B3}"/>
                </a:ext>
              </a:extLst>
            </p:cNvPr>
            <p:cNvSpPr/>
            <p:nvPr/>
          </p:nvSpPr>
          <p:spPr>
            <a:xfrm>
              <a:off x="281940" y="3980918"/>
              <a:ext cx="3580099" cy="102533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itle 3">
            <a:extLst>
              <a:ext uri="{FF2B5EF4-FFF2-40B4-BE49-F238E27FC236}">
                <a16:creationId xmlns:a16="http://schemas.microsoft.com/office/drawing/2014/main" id="{CEF7C0E5-6B5C-2DE7-1DC5-B48E1B79B51B}"/>
              </a:ext>
            </a:extLst>
          </p:cNvPr>
          <p:cNvSpPr>
            <a:spLocks noGrp="1"/>
          </p:cNvSpPr>
          <p:nvPr>
            <p:ph type="title"/>
          </p:nvPr>
        </p:nvSpPr>
        <p:spPr>
          <a:xfrm>
            <a:off x="720000" y="445025"/>
            <a:ext cx="7704000" cy="572700"/>
          </a:xfrm>
        </p:spPr>
        <p:txBody>
          <a:bodyPr/>
          <a:lstStyle/>
          <a:p>
            <a:pPr marL="139700" indent="0">
              <a:buNone/>
            </a:pPr>
            <a:r>
              <a:rPr lang="vi-VN" sz="2400">
                <a:solidFill>
                  <a:schemeClr val="accent1">
                    <a:lumMod val="75000"/>
                  </a:schemeClr>
                </a:solidFill>
              </a:rPr>
              <a:t>Tìm mô hình quy trình có xem xét</a:t>
            </a:r>
            <a:r>
              <a:rPr lang="en-US" sz="2400">
                <a:solidFill>
                  <a:schemeClr val="accent1">
                    <a:lumMod val="75000"/>
                  </a:schemeClr>
                </a:solidFill>
              </a:rPr>
              <a:t> </a:t>
            </a:r>
            <a:r>
              <a:rPr lang="vi-VN" sz="2400">
                <a:solidFill>
                  <a:schemeClr val="accent1">
                    <a:lumMod val="75000"/>
                  </a:schemeClr>
                </a:solidFill>
              </a:rPr>
              <a:t>nhiều đối tượng từ dữ liệu event log</a:t>
            </a:r>
          </a:p>
        </p:txBody>
      </p:sp>
      <p:pic>
        <p:nvPicPr>
          <p:cNvPr id="3" name="Picture 2" descr="A diagram of a diagram&#10;&#10;Description automatically generated">
            <a:extLst>
              <a:ext uri="{FF2B5EF4-FFF2-40B4-BE49-F238E27FC236}">
                <a16:creationId xmlns:a16="http://schemas.microsoft.com/office/drawing/2014/main" id="{2AE699ED-3BFB-3313-6549-BF56AC23D725}"/>
              </a:ext>
            </a:extLst>
          </p:cNvPr>
          <p:cNvPicPr>
            <a:picLocks noChangeAspect="1"/>
          </p:cNvPicPr>
          <p:nvPr/>
        </p:nvPicPr>
        <p:blipFill rotWithShape="1">
          <a:blip r:embed="rId3"/>
          <a:srcRect l="1297" t="19695" r="1864" b="10373"/>
          <a:stretch/>
        </p:blipFill>
        <p:spPr>
          <a:xfrm>
            <a:off x="1755639" y="3083925"/>
            <a:ext cx="5762172" cy="950365"/>
          </a:xfrm>
          <a:prstGeom prst="rect">
            <a:avLst/>
          </a:prstGeom>
        </p:spPr>
      </p:pic>
      <p:sp>
        <p:nvSpPr>
          <p:cNvPr id="4" name="Flowchart: Connector 3">
            <a:extLst>
              <a:ext uri="{FF2B5EF4-FFF2-40B4-BE49-F238E27FC236}">
                <a16:creationId xmlns:a16="http://schemas.microsoft.com/office/drawing/2014/main" id="{71CA0FED-B5C4-C15F-C99C-E57A769F44A0}"/>
              </a:ext>
            </a:extLst>
          </p:cNvPr>
          <p:cNvSpPr/>
          <p:nvPr/>
        </p:nvSpPr>
        <p:spPr>
          <a:xfrm>
            <a:off x="1901423" y="3588912"/>
            <a:ext cx="292584" cy="293356"/>
          </a:xfrm>
          <a:prstGeom prst="flowChartConnecto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9195A8A8-83AB-D74D-D6C6-35D3F9669C2A}"/>
              </a:ext>
            </a:extLst>
          </p:cNvPr>
          <p:cNvSpPr txBox="1">
            <a:spLocks/>
          </p:cNvSpPr>
          <p:nvPr/>
        </p:nvSpPr>
        <p:spPr>
          <a:xfrm>
            <a:off x="720000" y="1347250"/>
            <a:ext cx="7833450" cy="1736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vi-VN" b="1" err="1"/>
              <a:t>Petri</a:t>
            </a:r>
            <a:r>
              <a:rPr lang="vi-VN" b="1"/>
              <a:t> </a:t>
            </a:r>
            <a:r>
              <a:rPr lang="vi-VN" b="1" err="1"/>
              <a:t>Net</a:t>
            </a:r>
            <a:r>
              <a:rPr lang="vi-VN"/>
              <a:t> là một mạng lưới tĩnh và không thay đổi.</a:t>
            </a:r>
          </a:p>
          <a:p>
            <a:pPr algn="just"/>
            <a:r>
              <a:rPr lang="en-US" err="1"/>
              <a:t>Các</a:t>
            </a:r>
            <a:r>
              <a:rPr lang="en-US"/>
              <a:t> nút</a:t>
            </a:r>
            <a:r>
              <a:rPr lang="vi-VN"/>
              <a:t> </a:t>
            </a:r>
            <a:r>
              <a:rPr lang="vi-VN" err="1"/>
              <a:t>place</a:t>
            </a:r>
            <a:r>
              <a:rPr lang="vi-VN"/>
              <a:t> đại diện cho một trạng thái trong quy trình, có thể chứa các </a:t>
            </a:r>
            <a:r>
              <a:rPr lang="vi-VN" err="1"/>
              <a:t>token</a:t>
            </a:r>
            <a:r>
              <a:rPr lang="vi-VN"/>
              <a:t>.</a:t>
            </a:r>
          </a:p>
          <a:p>
            <a:pPr algn="just"/>
            <a:r>
              <a:rPr lang="en-US" err="1"/>
              <a:t>Nút</a:t>
            </a:r>
            <a:r>
              <a:rPr lang="en-US"/>
              <a:t> </a:t>
            </a:r>
            <a:r>
              <a:rPr lang="vi-VN" err="1"/>
              <a:t>transition</a:t>
            </a:r>
            <a:r>
              <a:rPr lang="vi-VN"/>
              <a:t> đại diện cho quá trình </a:t>
            </a:r>
            <a:r>
              <a:rPr lang="en-US"/>
              <a:t>chuyển tiếp </a:t>
            </a:r>
            <a:r>
              <a:rPr lang="vi-VN"/>
              <a:t>token từ trạng thái này sang </a:t>
            </a:r>
            <a:r>
              <a:rPr lang="vi-VN">
                <a:solidFill>
                  <a:schemeClr val="tx1"/>
                </a:solidFill>
              </a:rPr>
              <a:t>trạng</a:t>
            </a:r>
            <a:r>
              <a:rPr lang="vi-VN"/>
              <a:t> thái khác.</a:t>
            </a:r>
          </a:p>
          <a:p>
            <a:pPr marL="139700" indent="0" algn="just">
              <a:buNone/>
            </a:pPr>
            <a:endParaRPr lang="vi-VN"/>
          </a:p>
        </p:txBody>
      </p:sp>
    </p:spTree>
    <p:extLst>
      <p:ext uri="{BB962C8B-B14F-4D97-AF65-F5344CB8AC3E}">
        <p14:creationId xmlns:p14="http://schemas.microsoft.com/office/powerpoint/2010/main" val="422082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5679E-6 L 0.22378 0.00433 " pathEditMode="relative" rAng="0" ptsTypes="AA">
                                      <p:cBhvr>
                                        <p:cTn id="6" dur="2000" fill="hold"/>
                                        <p:tgtEl>
                                          <p:spTgt spid="4"/>
                                        </p:tgtEl>
                                        <p:attrNameLst>
                                          <p:attrName>ppt_x</p:attrName>
                                          <p:attrName>ppt_y</p:attrName>
                                        </p:attrNameLst>
                                      </p:cBhvr>
                                      <p:rCtr x="11181" y="216"/>
                                    </p:animMotion>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1" nodeType="clickEffect">
                                  <p:stCondLst>
                                    <p:cond delay="0"/>
                                  </p:stCondLst>
                                  <p:childTnLst>
                                    <p:animMotion origin="layout" path="M 0.22378 0.00432 L 0.28298 -0.0642 C 0.29531 -0.07963 0.31389 -0.08796 0.33333 -0.08796 C 0.35538 -0.08796 0.37309 -0.07963 0.38541 -0.0642 L 0.44479 0.00432 " pathEditMode="relative" rAng="0" ptsTypes="AAAAA">
                                      <p:cBhvr>
                                        <p:cTn id="10" dur="2000" fill="hold"/>
                                        <p:tgtEl>
                                          <p:spTgt spid="4"/>
                                        </p:tgtEl>
                                        <p:attrNameLst>
                                          <p:attrName>ppt_x</p:attrName>
                                          <p:attrName>ppt_y</p:attrName>
                                        </p:attrNameLst>
                                      </p:cBhvr>
                                      <p:rCtr x="11042"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5A59-9862-C9DD-39C7-F7F0FD7F72F4}"/>
              </a:ext>
            </a:extLst>
          </p:cNvPr>
          <p:cNvSpPr>
            <a:spLocks noGrp="1"/>
          </p:cNvSpPr>
          <p:nvPr>
            <p:ph type="title"/>
          </p:nvPr>
        </p:nvSpPr>
        <p:spPr/>
        <p:txBody>
          <a:bodyPr/>
          <a:lstStyle/>
          <a:p>
            <a:r>
              <a:rPr lang="en-US">
                <a:solidFill>
                  <a:schemeClr val="tx1"/>
                </a:solidFill>
              </a:rPr>
              <a:t>Mục lục</a:t>
            </a:r>
          </a:p>
        </p:txBody>
      </p:sp>
      <p:sp>
        <p:nvSpPr>
          <p:cNvPr id="3" name="Subtitle 2">
            <a:extLst>
              <a:ext uri="{FF2B5EF4-FFF2-40B4-BE49-F238E27FC236}">
                <a16:creationId xmlns:a16="http://schemas.microsoft.com/office/drawing/2014/main" id="{FA2722E0-CB22-AB48-FA5D-5FD120E10CD0}"/>
              </a:ext>
            </a:extLst>
          </p:cNvPr>
          <p:cNvSpPr>
            <a:spLocks noGrp="1"/>
          </p:cNvSpPr>
          <p:nvPr>
            <p:ph type="subTitle" idx="1"/>
          </p:nvPr>
        </p:nvSpPr>
        <p:spPr>
          <a:xfrm>
            <a:off x="1632150" y="1434158"/>
            <a:ext cx="6784500" cy="373500"/>
          </a:xfrm>
          <a:noFill/>
          <a:ln>
            <a:noFill/>
          </a:ln>
        </p:spPr>
        <p:txBody>
          <a:bodyPr spcFirstLastPara="1" wrap="square" lIns="91425" tIns="91425" rIns="91425" bIns="91425" anchor="t" anchorCtr="0">
            <a:noAutofit/>
          </a:bodyPr>
          <a:lstStyle/>
          <a:p>
            <a:pPr algn="just">
              <a:buFont typeface="Nunito Light"/>
              <a:buChar char="●"/>
            </a:pPr>
            <a:r>
              <a:rPr lang="vi-VN" sz="1800"/>
              <a:t>Bài toán phân tích hiệu năng quy trình.</a:t>
            </a:r>
          </a:p>
          <a:p>
            <a:pPr algn="just">
              <a:buFont typeface="Nunito Light"/>
              <a:buChar char="●"/>
            </a:pPr>
            <a:r>
              <a:rPr lang="vi-VN" sz="1800"/>
              <a:t>Các phương pháp giải quyết bài toán.</a:t>
            </a:r>
          </a:p>
        </p:txBody>
      </p:sp>
      <p:sp>
        <p:nvSpPr>
          <p:cNvPr id="4" name="Subtitle 3">
            <a:extLst>
              <a:ext uri="{FF2B5EF4-FFF2-40B4-BE49-F238E27FC236}">
                <a16:creationId xmlns:a16="http://schemas.microsoft.com/office/drawing/2014/main" id="{0FC2D27B-25F9-A207-58AB-646092D7388E}"/>
              </a:ext>
            </a:extLst>
          </p:cNvPr>
          <p:cNvSpPr>
            <a:spLocks noGrp="1"/>
          </p:cNvSpPr>
          <p:nvPr>
            <p:ph type="subTitle" idx="2"/>
          </p:nvPr>
        </p:nvSpPr>
        <p:spPr>
          <a:xfrm>
            <a:off x="1632150" y="2451017"/>
            <a:ext cx="6784500" cy="373500"/>
          </a:xfrm>
        </p:spPr>
        <p:txBody>
          <a:bodyPr/>
          <a:lstStyle/>
          <a:p>
            <a:endParaRPr lang="en-US" sz="1800"/>
          </a:p>
        </p:txBody>
      </p:sp>
      <p:sp>
        <p:nvSpPr>
          <p:cNvPr id="5" name="Subtitle 4">
            <a:extLst>
              <a:ext uri="{FF2B5EF4-FFF2-40B4-BE49-F238E27FC236}">
                <a16:creationId xmlns:a16="http://schemas.microsoft.com/office/drawing/2014/main" id="{B72A1321-4579-3CCA-A4D5-7E5C169876AA}"/>
              </a:ext>
            </a:extLst>
          </p:cNvPr>
          <p:cNvSpPr>
            <a:spLocks noGrp="1"/>
          </p:cNvSpPr>
          <p:nvPr>
            <p:ph type="subTitle" idx="3"/>
          </p:nvPr>
        </p:nvSpPr>
        <p:spPr>
          <a:xfrm>
            <a:off x="1639527" y="3344716"/>
            <a:ext cx="6784500" cy="373500"/>
          </a:xfrm>
        </p:spPr>
        <p:txBody>
          <a:bodyPr/>
          <a:lstStyle/>
          <a:p>
            <a:pPr marL="139700" indent="0"/>
            <a:endParaRPr lang="en-US" sz="1800"/>
          </a:p>
        </p:txBody>
      </p:sp>
      <p:sp>
        <p:nvSpPr>
          <p:cNvPr id="6" name="Subtitle 5">
            <a:extLst>
              <a:ext uri="{FF2B5EF4-FFF2-40B4-BE49-F238E27FC236}">
                <a16:creationId xmlns:a16="http://schemas.microsoft.com/office/drawing/2014/main" id="{51F6B51F-78DF-F87E-42F8-A75B80960A3E}"/>
              </a:ext>
            </a:extLst>
          </p:cNvPr>
          <p:cNvSpPr>
            <a:spLocks noGrp="1"/>
          </p:cNvSpPr>
          <p:nvPr>
            <p:ph type="subTitle" idx="4"/>
          </p:nvPr>
        </p:nvSpPr>
        <p:spPr>
          <a:xfrm>
            <a:off x="1639527" y="4238418"/>
            <a:ext cx="6784500" cy="373500"/>
          </a:xfrm>
        </p:spPr>
        <p:txBody>
          <a:bodyPr/>
          <a:lstStyle/>
          <a:p>
            <a:endParaRPr lang="en-US" sz="1800"/>
          </a:p>
        </p:txBody>
      </p:sp>
      <p:sp>
        <p:nvSpPr>
          <p:cNvPr id="7" name="Title 6">
            <a:extLst>
              <a:ext uri="{FF2B5EF4-FFF2-40B4-BE49-F238E27FC236}">
                <a16:creationId xmlns:a16="http://schemas.microsoft.com/office/drawing/2014/main" id="{82615B0E-5FB4-3791-DBCB-1BC6E15F6708}"/>
              </a:ext>
            </a:extLst>
          </p:cNvPr>
          <p:cNvSpPr>
            <a:spLocks noGrp="1"/>
          </p:cNvSpPr>
          <p:nvPr>
            <p:ph type="title" idx="5"/>
          </p:nvPr>
        </p:nvSpPr>
        <p:spPr/>
        <p:txBody>
          <a:bodyPr/>
          <a:lstStyle/>
          <a:p>
            <a:r>
              <a:rPr lang="en-US"/>
              <a:t>01</a:t>
            </a:r>
          </a:p>
        </p:txBody>
      </p:sp>
      <p:sp>
        <p:nvSpPr>
          <p:cNvPr id="8" name="Title 7">
            <a:extLst>
              <a:ext uri="{FF2B5EF4-FFF2-40B4-BE49-F238E27FC236}">
                <a16:creationId xmlns:a16="http://schemas.microsoft.com/office/drawing/2014/main" id="{69D66E0B-5C56-07A8-90E3-B146C8512550}"/>
              </a:ext>
            </a:extLst>
          </p:cNvPr>
          <p:cNvSpPr>
            <a:spLocks noGrp="1"/>
          </p:cNvSpPr>
          <p:nvPr>
            <p:ph type="title" idx="6"/>
          </p:nvPr>
        </p:nvSpPr>
        <p:spPr>
          <a:xfrm>
            <a:off x="726781" y="3016687"/>
            <a:ext cx="865500" cy="447600"/>
          </a:xfrm>
        </p:spPr>
        <p:txBody>
          <a:bodyPr/>
          <a:lstStyle/>
          <a:p>
            <a:r>
              <a:rPr lang="en-US"/>
              <a:t>03</a:t>
            </a:r>
          </a:p>
        </p:txBody>
      </p:sp>
      <p:sp>
        <p:nvSpPr>
          <p:cNvPr id="9" name="Title 8">
            <a:extLst>
              <a:ext uri="{FF2B5EF4-FFF2-40B4-BE49-F238E27FC236}">
                <a16:creationId xmlns:a16="http://schemas.microsoft.com/office/drawing/2014/main" id="{CE76F71D-49D1-CB9C-96BB-469CE7141A2C}"/>
              </a:ext>
            </a:extLst>
          </p:cNvPr>
          <p:cNvSpPr>
            <a:spLocks noGrp="1"/>
          </p:cNvSpPr>
          <p:nvPr>
            <p:ph type="title" idx="7"/>
          </p:nvPr>
        </p:nvSpPr>
        <p:spPr>
          <a:xfrm>
            <a:off x="720014" y="2122991"/>
            <a:ext cx="865500" cy="447600"/>
          </a:xfrm>
        </p:spPr>
        <p:txBody>
          <a:bodyPr/>
          <a:lstStyle/>
          <a:p>
            <a:r>
              <a:rPr lang="en-US"/>
              <a:t>02</a:t>
            </a:r>
          </a:p>
        </p:txBody>
      </p:sp>
      <p:sp>
        <p:nvSpPr>
          <p:cNvPr id="10" name="Title 9">
            <a:extLst>
              <a:ext uri="{FF2B5EF4-FFF2-40B4-BE49-F238E27FC236}">
                <a16:creationId xmlns:a16="http://schemas.microsoft.com/office/drawing/2014/main" id="{93968DE5-F24D-2DAE-80C0-91CA4D255F4F}"/>
              </a:ext>
            </a:extLst>
          </p:cNvPr>
          <p:cNvSpPr>
            <a:spLocks noGrp="1"/>
          </p:cNvSpPr>
          <p:nvPr>
            <p:ph type="title" idx="8"/>
          </p:nvPr>
        </p:nvSpPr>
        <p:spPr>
          <a:xfrm>
            <a:off x="726789" y="3910387"/>
            <a:ext cx="865500" cy="447600"/>
          </a:xfrm>
        </p:spPr>
        <p:txBody>
          <a:bodyPr/>
          <a:lstStyle/>
          <a:p>
            <a:r>
              <a:rPr lang="en-US"/>
              <a:t>04</a:t>
            </a:r>
          </a:p>
        </p:txBody>
      </p:sp>
      <p:sp>
        <p:nvSpPr>
          <p:cNvPr id="11" name="Subtitle 10">
            <a:extLst>
              <a:ext uri="{FF2B5EF4-FFF2-40B4-BE49-F238E27FC236}">
                <a16:creationId xmlns:a16="http://schemas.microsoft.com/office/drawing/2014/main" id="{222A0C9C-8B61-58B2-475C-B308F7D83242}"/>
              </a:ext>
            </a:extLst>
          </p:cNvPr>
          <p:cNvSpPr>
            <a:spLocks noGrp="1"/>
          </p:cNvSpPr>
          <p:nvPr>
            <p:ph type="subTitle" idx="9"/>
          </p:nvPr>
        </p:nvSpPr>
        <p:spPr/>
        <p:txBody>
          <a:bodyPr/>
          <a:lstStyle/>
          <a:p>
            <a:r>
              <a:rPr lang="en-US" sz="2000">
                <a:solidFill>
                  <a:schemeClr val="tx1"/>
                </a:solidFill>
              </a:rPr>
              <a:t>Giới thiệu đề tài</a:t>
            </a:r>
          </a:p>
        </p:txBody>
      </p:sp>
      <p:sp>
        <p:nvSpPr>
          <p:cNvPr id="12" name="Subtitle 11">
            <a:extLst>
              <a:ext uri="{FF2B5EF4-FFF2-40B4-BE49-F238E27FC236}">
                <a16:creationId xmlns:a16="http://schemas.microsoft.com/office/drawing/2014/main" id="{D3D4EE9C-FA90-FD07-E54D-6CF79F370F22}"/>
              </a:ext>
            </a:extLst>
          </p:cNvPr>
          <p:cNvSpPr>
            <a:spLocks noGrp="1"/>
          </p:cNvSpPr>
          <p:nvPr>
            <p:ph type="subTitle" idx="13"/>
          </p:nvPr>
        </p:nvSpPr>
        <p:spPr>
          <a:xfrm>
            <a:off x="1632150" y="2122995"/>
            <a:ext cx="6784500" cy="447600"/>
          </a:xfrm>
        </p:spPr>
        <p:txBody>
          <a:bodyPr/>
          <a:lstStyle/>
          <a:p>
            <a:r>
              <a:rPr lang="en-US" sz="2000">
                <a:solidFill>
                  <a:schemeClr val="tx1"/>
                </a:solidFill>
              </a:rPr>
              <a:t>Phương pháp xem xét nhiều đối tượng</a:t>
            </a:r>
          </a:p>
        </p:txBody>
      </p:sp>
      <p:sp>
        <p:nvSpPr>
          <p:cNvPr id="13" name="Subtitle 12">
            <a:extLst>
              <a:ext uri="{FF2B5EF4-FFF2-40B4-BE49-F238E27FC236}">
                <a16:creationId xmlns:a16="http://schemas.microsoft.com/office/drawing/2014/main" id="{C776FF6A-3A9D-8392-97AB-3A1504069B14}"/>
              </a:ext>
            </a:extLst>
          </p:cNvPr>
          <p:cNvSpPr>
            <a:spLocks noGrp="1"/>
          </p:cNvSpPr>
          <p:nvPr>
            <p:ph type="subTitle" idx="14"/>
          </p:nvPr>
        </p:nvSpPr>
        <p:spPr>
          <a:xfrm>
            <a:off x="1639527" y="3016694"/>
            <a:ext cx="6784500" cy="447600"/>
          </a:xfrm>
        </p:spPr>
        <p:txBody>
          <a:bodyPr/>
          <a:lstStyle/>
          <a:p>
            <a:r>
              <a:rPr lang="en-US" sz="2000" err="1">
                <a:solidFill>
                  <a:schemeClr val="tx1"/>
                </a:solidFill>
              </a:rPr>
              <a:t>Thực</a:t>
            </a:r>
            <a:r>
              <a:rPr lang="en-US" sz="2000">
                <a:solidFill>
                  <a:schemeClr val="tx1"/>
                </a:solidFill>
              </a:rPr>
              <a:t> </a:t>
            </a:r>
            <a:r>
              <a:rPr lang="en-US" sz="2000" err="1">
                <a:solidFill>
                  <a:schemeClr val="tx1"/>
                </a:solidFill>
              </a:rPr>
              <a:t>nghiệm</a:t>
            </a:r>
            <a:endParaRPr lang="en-US" sz="2000">
              <a:solidFill>
                <a:schemeClr val="tx1"/>
              </a:solidFill>
            </a:endParaRPr>
          </a:p>
        </p:txBody>
      </p:sp>
      <p:sp>
        <p:nvSpPr>
          <p:cNvPr id="14" name="Subtitle 13">
            <a:extLst>
              <a:ext uri="{FF2B5EF4-FFF2-40B4-BE49-F238E27FC236}">
                <a16:creationId xmlns:a16="http://schemas.microsoft.com/office/drawing/2014/main" id="{5EA36F42-B05D-B74B-2187-31D766607D77}"/>
              </a:ext>
            </a:extLst>
          </p:cNvPr>
          <p:cNvSpPr>
            <a:spLocks noGrp="1"/>
          </p:cNvSpPr>
          <p:nvPr>
            <p:ph type="subTitle" idx="15"/>
          </p:nvPr>
        </p:nvSpPr>
        <p:spPr>
          <a:xfrm>
            <a:off x="1639527" y="3910393"/>
            <a:ext cx="6784500" cy="447600"/>
          </a:xfrm>
        </p:spPr>
        <p:txBody>
          <a:bodyPr/>
          <a:lstStyle/>
          <a:p>
            <a:r>
              <a:rPr lang="en-US" sz="2000">
                <a:solidFill>
                  <a:schemeClr val="tx1"/>
                </a:solidFill>
              </a:rPr>
              <a:t>Tổng kết và hướng phát triển</a:t>
            </a:r>
          </a:p>
        </p:txBody>
      </p:sp>
    </p:spTree>
    <p:extLst>
      <p:ext uri="{BB962C8B-B14F-4D97-AF65-F5344CB8AC3E}">
        <p14:creationId xmlns:p14="http://schemas.microsoft.com/office/powerpoint/2010/main" val="2587974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C3E55-4913-4FE1-B424-E601D51FD03E}"/>
              </a:ext>
            </a:extLst>
          </p:cNvPr>
          <p:cNvSpPr>
            <a:spLocks noGrp="1"/>
          </p:cNvSpPr>
          <p:nvPr>
            <p:ph type="title"/>
          </p:nvPr>
        </p:nvSpPr>
        <p:spPr/>
        <p:txBody>
          <a:bodyPr/>
          <a:lstStyle/>
          <a:p>
            <a:pPr marL="139700" indent="0">
              <a:buNone/>
            </a:pPr>
            <a:r>
              <a:rPr lang="vi-VN" sz="2400">
                <a:solidFill>
                  <a:schemeClr val="accent1">
                    <a:lumMod val="75000"/>
                  </a:schemeClr>
                </a:solidFill>
              </a:rPr>
              <a:t>Tìm mô hình quy trình có xem xét</a:t>
            </a:r>
            <a:r>
              <a:rPr lang="en-US" sz="2400">
                <a:solidFill>
                  <a:schemeClr val="accent1">
                    <a:lumMod val="75000"/>
                  </a:schemeClr>
                </a:solidFill>
              </a:rPr>
              <a:t> </a:t>
            </a:r>
            <a:r>
              <a:rPr lang="vi-VN" sz="2400">
                <a:solidFill>
                  <a:schemeClr val="accent1">
                    <a:lumMod val="75000"/>
                  </a:schemeClr>
                </a:solidFill>
              </a:rPr>
              <a:t>nhiều đối tượng từ dữ liệu event log</a:t>
            </a:r>
          </a:p>
        </p:txBody>
      </p:sp>
      <p:pic>
        <p:nvPicPr>
          <p:cNvPr id="3" name="Picture 17">
            <a:extLst>
              <a:ext uri="{FF2B5EF4-FFF2-40B4-BE49-F238E27FC236}">
                <a16:creationId xmlns:a16="http://schemas.microsoft.com/office/drawing/2014/main" id="{2BFC1414-0649-15F6-D16A-F199C5B2BA8A}"/>
              </a:ext>
            </a:extLst>
          </p:cNvPr>
          <p:cNvPicPr>
            <a:picLocks noChangeAspect="1"/>
          </p:cNvPicPr>
          <p:nvPr/>
        </p:nvPicPr>
        <p:blipFill>
          <a:blip r:embed="rId3"/>
          <a:srcRect/>
          <a:stretch/>
        </p:blipFill>
        <p:spPr>
          <a:xfrm>
            <a:off x="116814" y="1754019"/>
            <a:ext cx="3337385" cy="2031605"/>
          </a:xfrm>
          <a:prstGeom prst="rect">
            <a:avLst/>
          </a:prstGeom>
        </p:spPr>
      </p:pic>
      <p:sp>
        <p:nvSpPr>
          <p:cNvPr id="5" name="Arrow: Right 4">
            <a:extLst>
              <a:ext uri="{FF2B5EF4-FFF2-40B4-BE49-F238E27FC236}">
                <a16:creationId xmlns:a16="http://schemas.microsoft.com/office/drawing/2014/main" id="{7B971A93-A817-6438-E434-5D4762EF4F11}"/>
              </a:ext>
            </a:extLst>
          </p:cNvPr>
          <p:cNvSpPr/>
          <p:nvPr/>
        </p:nvSpPr>
        <p:spPr>
          <a:xfrm>
            <a:off x="3549709" y="2488656"/>
            <a:ext cx="478973" cy="396144"/>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5123" descr="A blue circle with black text&#10;&#10;Description automatically generated">
            <a:extLst>
              <a:ext uri="{FF2B5EF4-FFF2-40B4-BE49-F238E27FC236}">
                <a16:creationId xmlns:a16="http://schemas.microsoft.com/office/drawing/2014/main" id="{15B66F0D-6FEF-A18C-7190-0968ADB32E5E}"/>
              </a:ext>
            </a:extLst>
          </p:cNvPr>
          <p:cNvPicPr>
            <a:picLocks noChangeAspect="1"/>
          </p:cNvPicPr>
          <p:nvPr/>
        </p:nvPicPr>
        <p:blipFill rotWithShape="1">
          <a:blip r:embed="rId4"/>
          <a:srcRect l="29865"/>
          <a:stretch/>
        </p:blipFill>
        <p:spPr>
          <a:xfrm>
            <a:off x="5131795" y="1017725"/>
            <a:ext cx="694551" cy="3734151"/>
          </a:xfrm>
          <a:prstGeom prst="rect">
            <a:avLst/>
          </a:prstGeom>
        </p:spPr>
      </p:pic>
      <p:pic>
        <p:nvPicPr>
          <p:cNvPr id="5127" name="Picture 5126" descr="A red circles on a black background&#10;&#10;Description automatically generated">
            <a:extLst>
              <a:ext uri="{FF2B5EF4-FFF2-40B4-BE49-F238E27FC236}">
                <a16:creationId xmlns:a16="http://schemas.microsoft.com/office/drawing/2014/main" id="{176D1B88-E1BE-7B13-65CA-93A30595CDB0}"/>
              </a:ext>
            </a:extLst>
          </p:cNvPr>
          <p:cNvPicPr>
            <a:picLocks noChangeAspect="1"/>
          </p:cNvPicPr>
          <p:nvPr/>
        </p:nvPicPr>
        <p:blipFill>
          <a:blip r:embed="rId5"/>
          <a:stretch>
            <a:fillRect/>
          </a:stretch>
        </p:blipFill>
        <p:spPr>
          <a:xfrm>
            <a:off x="4219701" y="1251770"/>
            <a:ext cx="704598" cy="3036104"/>
          </a:xfrm>
          <a:prstGeom prst="rect">
            <a:avLst/>
          </a:prstGeom>
        </p:spPr>
      </p:pic>
      <p:sp>
        <p:nvSpPr>
          <p:cNvPr id="5128" name="TextBox 5127">
            <a:extLst>
              <a:ext uri="{FF2B5EF4-FFF2-40B4-BE49-F238E27FC236}">
                <a16:creationId xmlns:a16="http://schemas.microsoft.com/office/drawing/2014/main" id="{76DAE455-AF11-6031-CB41-CA40E264E403}"/>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20</a:t>
            </a:fld>
            <a:endParaRPr lang="en-US">
              <a:latin typeface="Barlow" panose="00000500000000000000" pitchFamily="2" charset="0"/>
              <a:cs typeface="Arial" panose="020B0604020202020204" pitchFamily="34" charset="0"/>
            </a:endParaRPr>
          </a:p>
        </p:txBody>
      </p:sp>
      <p:pic>
        <p:nvPicPr>
          <p:cNvPr id="5168" name="Picture 5167">
            <a:extLst>
              <a:ext uri="{FF2B5EF4-FFF2-40B4-BE49-F238E27FC236}">
                <a16:creationId xmlns:a16="http://schemas.microsoft.com/office/drawing/2014/main" id="{20539ECF-6577-2AD3-EFC2-2B0FAC4D8FF9}"/>
              </a:ext>
            </a:extLst>
          </p:cNvPr>
          <p:cNvPicPr>
            <a:picLocks noChangeAspect="1"/>
          </p:cNvPicPr>
          <p:nvPr/>
        </p:nvPicPr>
        <p:blipFill>
          <a:blip r:embed="rId6"/>
          <a:srcRect/>
          <a:stretch/>
        </p:blipFill>
        <p:spPr>
          <a:xfrm>
            <a:off x="6514949" y="1017725"/>
            <a:ext cx="1955450" cy="3834638"/>
          </a:xfrm>
          <a:prstGeom prst="rect">
            <a:avLst/>
          </a:prstGeom>
        </p:spPr>
      </p:pic>
      <p:sp>
        <p:nvSpPr>
          <p:cNvPr id="5170" name="Arrow: Right 5169">
            <a:extLst>
              <a:ext uri="{FF2B5EF4-FFF2-40B4-BE49-F238E27FC236}">
                <a16:creationId xmlns:a16="http://schemas.microsoft.com/office/drawing/2014/main" id="{758F726A-6825-83C8-400C-5329B992F603}"/>
              </a:ext>
            </a:extLst>
          </p:cNvPr>
          <p:cNvSpPr/>
          <p:nvPr/>
        </p:nvSpPr>
        <p:spPr>
          <a:xfrm>
            <a:off x="6035976" y="2488656"/>
            <a:ext cx="478973" cy="396144"/>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333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79" name="Group 5378">
            <a:extLst>
              <a:ext uri="{FF2B5EF4-FFF2-40B4-BE49-F238E27FC236}">
                <a16:creationId xmlns:a16="http://schemas.microsoft.com/office/drawing/2014/main" id="{ABD147A7-A42D-87B6-4042-E5AE2E808654}"/>
              </a:ext>
            </a:extLst>
          </p:cNvPr>
          <p:cNvGrpSpPr/>
          <p:nvPr/>
        </p:nvGrpSpPr>
        <p:grpSpPr>
          <a:xfrm>
            <a:off x="4990014" y="1513992"/>
            <a:ext cx="4100338" cy="3618762"/>
            <a:chOff x="4990014" y="1513992"/>
            <a:chExt cx="4100338" cy="3618762"/>
          </a:xfrm>
        </p:grpSpPr>
        <p:sp>
          <p:nvSpPr>
            <p:cNvPr id="5349" name="Rectangle: Rounded Corners 5348">
              <a:extLst>
                <a:ext uri="{FF2B5EF4-FFF2-40B4-BE49-F238E27FC236}">
                  <a16:creationId xmlns:a16="http://schemas.microsoft.com/office/drawing/2014/main" id="{F9221E2A-EA6A-FF77-3F75-96A4D51FE9E5}"/>
                </a:ext>
              </a:extLst>
            </p:cNvPr>
            <p:cNvSpPr/>
            <p:nvPr/>
          </p:nvSpPr>
          <p:spPr>
            <a:xfrm>
              <a:off x="8124186" y="2065699"/>
              <a:ext cx="622336" cy="37011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(t2,e2)</a:t>
              </a:r>
            </a:p>
            <a:p>
              <a:pPr algn="ctr"/>
              <a:r>
                <a:rPr lang="en-US" sz="1100">
                  <a:ln w="0"/>
                  <a:solidFill>
                    <a:schemeClr val="bg1"/>
                  </a:solidFill>
                  <a:effectLst>
                    <a:outerShdw blurRad="38100" dist="19050" dir="2700000" algn="tl" rotWithShape="0">
                      <a:schemeClr val="dk1">
                        <a:alpha val="40000"/>
                      </a:schemeClr>
                    </a:outerShdw>
                  </a:effectLst>
                </a:rPr>
                <a:t>(t2,e3)</a:t>
              </a:r>
            </a:p>
          </p:txBody>
        </p:sp>
        <p:sp>
          <p:nvSpPr>
            <p:cNvPr id="5350" name="Rectangle: Rounded Corners 5349">
              <a:extLst>
                <a:ext uri="{FF2B5EF4-FFF2-40B4-BE49-F238E27FC236}">
                  <a16:creationId xmlns:a16="http://schemas.microsoft.com/office/drawing/2014/main" id="{EEE879B9-82CF-494E-0113-E8BB2195CA2C}"/>
                </a:ext>
              </a:extLst>
            </p:cNvPr>
            <p:cNvSpPr/>
            <p:nvPr/>
          </p:nvSpPr>
          <p:spPr>
            <a:xfrm>
              <a:off x="5416608" y="1962507"/>
              <a:ext cx="622336" cy="23154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(t1,e1)</a:t>
              </a:r>
            </a:p>
          </p:txBody>
        </p:sp>
        <p:sp>
          <p:nvSpPr>
            <p:cNvPr id="5351" name="Rectangle: Rounded Corners 5350">
              <a:extLst>
                <a:ext uri="{FF2B5EF4-FFF2-40B4-BE49-F238E27FC236}">
                  <a16:creationId xmlns:a16="http://schemas.microsoft.com/office/drawing/2014/main" id="{95D76255-A5DD-7E75-185A-83F5A7EE62DA}"/>
                </a:ext>
              </a:extLst>
            </p:cNvPr>
            <p:cNvSpPr/>
            <p:nvPr/>
          </p:nvSpPr>
          <p:spPr>
            <a:xfrm>
              <a:off x="5374663" y="3659712"/>
              <a:ext cx="622336" cy="23154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(t4,e5)</a:t>
              </a:r>
            </a:p>
          </p:txBody>
        </p:sp>
        <p:sp>
          <p:nvSpPr>
            <p:cNvPr id="5352" name="Rectangle: Rounded Corners 5351">
              <a:extLst>
                <a:ext uri="{FF2B5EF4-FFF2-40B4-BE49-F238E27FC236}">
                  <a16:creationId xmlns:a16="http://schemas.microsoft.com/office/drawing/2014/main" id="{FE77B168-8C40-67B5-09B9-30766E77C157}"/>
                </a:ext>
              </a:extLst>
            </p:cNvPr>
            <p:cNvSpPr/>
            <p:nvPr/>
          </p:nvSpPr>
          <p:spPr>
            <a:xfrm>
              <a:off x="8124186" y="3802325"/>
              <a:ext cx="622336" cy="23154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(t5,e6)</a:t>
              </a:r>
            </a:p>
          </p:txBody>
        </p:sp>
        <p:sp>
          <p:nvSpPr>
            <p:cNvPr id="5353" name="Rectangle: Rounded Corners 5352">
              <a:extLst>
                <a:ext uri="{FF2B5EF4-FFF2-40B4-BE49-F238E27FC236}">
                  <a16:creationId xmlns:a16="http://schemas.microsoft.com/office/drawing/2014/main" id="{99BE1D77-0BEE-1BF1-F8B9-A521330C8C58}"/>
                </a:ext>
              </a:extLst>
            </p:cNvPr>
            <p:cNvSpPr/>
            <p:nvPr/>
          </p:nvSpPr>
          <p:spPr>
            <a:xfrm>
              <a:off x="8123906" y="4594270"/>
              <a:ext cx="622336" cy="37011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(t6,e7)</a:t>
              </a:r>
            </a:p>
            <a:p>
              <a:pPr algn="ctr"/>
              <a:r>
                <a:rPr lang="en-US" sz="1100">
                  <a:ln w="0"/>
                  <a:solidFill>
                    <a:schemeClr val="bg1"/>
                  </a:solidFill>
                  <a:effectLst>
                    <a:outerShdw blurRad="38100" dist="19050" dir="2700000" algn="tl" rotWithShape="0">
                      <a:schemeClr val="dk1">
                        <a:alpha val="40000"/>
                      </a:schemeClr>
                    </a:outerShdw>
                  </a:effectLst>
                </a:rPr>
                <a:t>(t6,e8)</a:t>
              </a:r>
            </a:p>
          </p:txBody>
        </p:sp>
        <p:sp>
          <p:nvSpPr>
            <p:cNvPr id="5354" name="Rectangle: Rounded Corners 5353">
              <a:extLst>
                <a:ext uri="{FF2B5EF4-FFF2-40B4-BE49-F238E27FC236}">
                  <a16:creationId xmlns:a16="http://schemas.microsoft.com/office/drawing/2014/main" id="{A6A7EF2B-54C2-CFA7-4C4A-09AE2AF8BFB1}"/>
                </a:ext>
              </a:extLst>
            </p:cNvPr>
            <p:cNvSpPr/>
            <p:nvPr/>
          </p:nvSpPr>
          <p:spPr>
            <a:xfrm>
              <a:off x="5031959" y="2473523"/>
              <a:ext cx="1307744" cy="23154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((p3,T1,15,180)</a:t>
              </a:r>
            </a:p>
          </p:txBody>
        </p:sp>
        <p:sp>
          <p:nvSpPr>
            <p:cNvPr id="5355" name="Rectangle: Rounded Corners 5354">
              <a:extLst>
                <a:ext uri="{FF2B5EF4-FFF2-40B4-BE49-F238E27FC236}">
                  <a16:creationId xmlns:a16="http://schemas.microsoft.com/office/drawing/2014/main" id="{0C8E6416-C6F7-1521-1DD3-79AD50B49AA1}"/>
                </a:ext>
              </a:extLst>
            </p:cNvPr>
            <p:cNvSpPr/>
            <p:nvPr/>
          </p:nvSpPr>
          <p:spPr>
            <a:xfrm>
              <a:off x="4990014" y="1585961"/>
              <a:ext cx="1307744" cy="23154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((p1,T1,0,0)</a:t>
              </a:r>
            </a:p>
          </p:txBody>
        </p:sp>
        <p:sp>
          <p:nvSpPr>
            <p:cNvPr id="5356" name="Rectangle: Rounded Corners 5355">
              <a:extLst>
                <a:ext uri="{FF2B5EF4-FFF2-40B4-BE49-F238E27FC236}">
                  <a16:creationId xmlns:a16="http://schemas.microsoft.com/office/drawing/2014/main" id="{2FA5B0D6-1729-852A-1BA3-379CB231DBB7}"/>
                </a:ext>
              </a:extLst>
            </p:cNvPr>
            <p:cNvSpPr/>
            <p:nvPr/>
          </p:nvSpPr>
          <p:spPr>
            <a:xfrm>
              <a:off x="5031959" y="3236396"/>
              <a:ext cx="1307744" cy="23154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((p5,T1,240,270)</a:t>
              </a:r>
            </a:p>
          </p:txBody>
        </p:sp>
        <p:sp>
          <p:nvSpPr>
            <p:cNvPr id="5357" name="Rectangle: Rounded Corners 5356">
              <a:extLst>
                <a:ext uri="{FF2B5EF4-FFF2-40B4-BE49-F238E27FC236}">
                  <a16:creationId xmlns:a16="http://schemas.microsoft.com/office/drawing/2014/main" id="{3715B56C-5415-5451-3EDD-77E087D6C88E}"/>
                </a:ext>
              </a:extLst>
            </p:cNvPr>
            <p:cNvSpPr/>
            <p:nvPr/>
          </p:nvSpPr>
          <p:spPr>
            <a:xfrm>
              <a:off x="5031959" y="4117715"/>
              <a:ext cx="1307744" cy="23154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((p7,T1,300,300)</a:t>
              </a:r>
            </a:p>
          </p:txBody>
        </p:sp>
        <p:sp>
          <p:nvSpPr>
            <p:cNvPr id="5358" name="Rectangle: Rounded Corners 5357">
              <a:extLst>
                <a:ext uri="{FF2B5EF4-FFF2-40B4-BE49-F238E27FC236}">
                  <a16:creationId xmlns:a16="http://schemas.microsoft.com/office/drawing/2014/main" id="{63E8437B-213B-6053-58EC-F8EF069CD57C}"/>
                </a:ext>
              </a:extLst>
            </p:cNvPr>
            <p:cNvSpPr/>
            <p:nvPr/>
          </p:nvSpPr>
          <p:spPr>
            <a:xfrm>
              <a:off x="5465868" y="4661751"/>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((p9,S1,345,345)</a:t>
              </a:r>
            </a:p>
            <a:p>
              <a:pPr algn="ctr"/>
              <a:r>
                <a:rPr lang="en-US" sz="1100">
                  <a:ln w="0"/>
                  <a:solidFill>
                    <a:schemeClr val="tx1"/>
                  </a:solidFill>
                  <a:effectLst>
                    <a:outerShdw blurRad="38100" dist="19050" dir="2700000" algn="tl" rotWithShape="0">
                      <a:schemeClr val="dk1">
                        <a:alpha val="40000"/>
                      </a:schemeClr>
                    </a:outerShdw>
                  </a:effectLst>
                </a:rPr>
                <a:t>((p9,S2,400,400)</a:t>
              </a:r>
            </a:p>
          </p:txBody>
        </p:sp>
        <p:sp>
          <p:nvSpPr>
            <p:cNvPr id="5359" name="Rectangle: Rounded Corners 5358">
              <a:extLst>
                <a:ext uri="{FF2B5EF4-FFF2-40B4-BE49-F238E27FC236}">
                  <a16:creationId xmlns:a16="http://schemas.microsoft.com/office/drawing/2014/main" id="{0CA3C511-9300-713C-9188-489A48D70580}"/>
                </a:ext>
              </a:extLst>
            </p:cNvPr>
            <p:cNvSpPr/>
            <p:nvPr/>
          </p:nvSpPr>
          <p:spPr>
            <a:xfrm>
              <a:off x="7782608" y="2481357"/>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((p4,S1,150,180)</a:t>
              </a:r>
            </a:p>
            <a:p>
              <a:pPr algn="ctr"/>
              <a:r>
                <a:rPr lang="en-US" sz="1100">
                  <a:ln w="0"/>
                  <a:solidFill>
                    <a:schemeClr val="tx1"/>
                  </a:solidFill>
                  <a:effectLst>
                    <a:outerShdw blurRad="38100" dist="19050" dir="2700000" algn="tl" rotWithShape="0">
                      <a:schemeClr val="dk1">
                        <a:alpha val="40000"/>
                      </a:schemeClr>
                    </a:outerShdw>
                  </a:effectLst>
                </a:rPr>
                <a:t>((p4,S2,165,180)</a:t>
              </a:r>
            </a:p>
          </p:txBody>
        </p:sp>
        <p:sp>
          <p:nvSpPr>
            <p:cNvPr id="5360" name="Rectangle: Rounded Corners 5359">
              <a:extLst>
                <a:ext uri="{FF2B5EF4-FFF2-40B4-BE49-F238E27FC236}">
                  <a16:creationId xmlns:a16="http://schemas.microsoft.com/office/drawing/2014/main" id="{756D0B04-4A9E-752C-0E9F-F2A2FE0FDB78}"/>
                </a:ext>
              </a:extLst>
            </p:cNvPr>
            <p:cNvSpPr/>
            <p:nvPr/>
          </p:nvSpPr>
          <p:spPr>
            <a:xfrm>
              <a:off x="7781482" y="3296158"/>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((p6,S1,240,285)</a:t>
              </a:r>
            </a:p>
            <a:p>
              <a:pPr algn="ctr"/>
              <a:r>
                <a:rPr lang="en-US" sz="1100">
                  <a:ln w="0"/>
                  <a:solidFill>
                    <a:schemeClr val="tx1"/>
                  </a:solidFill>
                  <a:effectLst>
                    <a:outerShdw blurRad="38100" dist="19050" dir="2700000" algn="tl" rotWithShape="0">
                      <a:schemeClr val="dk1">
                        <a:alpha val="40000"/>
                      </a:schemeClr>
                    </a:outerShdw>
                  </a:effectLst>
                </a:rPr>
                <a:t>((p6,S2,240,285)</a:t>
              </a:r>
            </a:p>
          </p:txBody>
        </p:sp>
        <p:sp>
          <p:nvSpPr>
            <p:cNvPr id="5361" name="Rectangle: Rounded Corners 5360">
              <a:extLst>
                <a:ext uri="{FF2B5EF4-FFF2-40B4-BE49-F238E27FC236}">
                  <a16:creationId xmlns:a16="http://schemas.microsoft.com/office/drawing/2014/main" id="{22046496-B23E-E78A-DFAE-0040FE398DCF}"/>
                </a:ext>
              </a:extLst>
            </p:cNvPr>
            <p:cNvSpPr/>
            <p:nvPr/>
          </p:nvSpPr>
          <p:spPr>
            <a:xfrm>
              <a:off x="7781482" y="4084002"/>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((p8,S1,330,330)</a:t>
              </a:r>
            </a:p>
            <a:p>
              <a:pPr algn="ctr"/>
              <a:r>
                <a:rPr lang="en-US" sz="1100">
                  <a:ln w="0"/>
                  <a:solidFill>
                    <a:schemeClr val="tx1"/>
                  </a:solidFill>
                  <a:effectLst>
                    <a:outerShdw blurRad="38100" dist="19050" dir="2700000" algn="tl" rotWithShape="0">
                      <a:schemeClr val="dk1">
                        <a:alpha val="40000"/>
                      </a:schemeClr>
                    </a:outerShdw>
                  </a:effectLst>
                </a:rPr>
                <a:t>((p8,S2,330,345)</a:t>
              </a:r>
            </a:p>
          </p:txBody>
        </p:sp>
        <p:sp>
          <p:nvSpPr>
            <p:cNvPr id="5362" name="Rectangle: Rounded Corners 5361">
              <a:extLst>
                <a:ext uri="{FF2B5EF4-FFF2-40B4-BE49-F238E27FC236}">
                  <a16:creationId xmlns:a16="http://schemas.microsoft.com/office/drawing/2014/main" id="{E8AECF54-3C06-1462-1263-D28863703AA6}"/>
                </a:ext>
              </a:extLst>
            </p:cNvPr>
            <p:cNvSpPr/>
            <p:nvPr/>
          </p:nvSpPr>
          <p:spPr>
            <a:xfrm>
              <a:off x="8124186" y="2956763"/>
              <a:ext cx="622336" cy="23154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(t3,e4)</a:t>
              </a:r>
            </a:p>
          </p:txBody>
        </p:sp>
        <p:sp>
          <p:nvSpPr>
            <p:cNvPr id="5363" name="Arc 5362">
              <a:extLst>
                <a:ext uri="{FF2B5EF4-FFF2-40B4-BE49-F238E27FC236}">
                  <a16:creationId xmlns:a16="http://schemas.microsoft.com/office/drawing/2014/main" id="{98AC9546-02F7-CE4B-2A6F-13EEC202CD61}"/>
                </a:ext>
              </a:extLst>
            </p:cNvPr>
            <p:cNvSpPr/>
            <p:nvPr/>
          </p:nvSpPr>
          <p:spPr>
            <a:xfrm rot="673671">
              <a:off x="5959696" y="1513992"/>
              <a:ext cx="645003" cy="481477"/>
            </a:xfrm>
            <a:prstGeom prst="arc">
              <a:avLst>
                <a:gd name="adj1" fmla="val 13165910"/>
                <a:gd name="adj2" fmla="val 18826382"/>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64" name="Arc 5363">
              <a:extLst>
                <a:ext uri="{FF2B5EF4-FFF2-40B4-BE49-F238E27FC236}">
                  <a16:creationId xmlns:a16="http://schemas.microsoft.com/office/drawing/2014/main" id="{4EADD5DE-D3B9-5052-16F6-EA18C585161B}"/>
                </a:ext>
              </a:extLst>
            </p:cNvPr>
            <p:cNvSpPr/>
            <p:nvPr/>
          </p:nvSpPr>
          <p:spPr>
            <a:xfrm rot="673671">
              <a:off x="5957875" y="2355184"/>
              <a:ext cx="645003" cy="462769"/>
            </a:xfrm>
            <a:prstGeom prst="arc">
              <a:avLst>
                <a:gd name="adj1" fmla="val 11530831"/>
                <a:gd name="adj2" fmla="val 1893380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65" name="Arc 5364">
              <a:extLst>
                <a:ext uri="{FF2B5EF4-FFF2-40B4-BE49-F238E27FC236}">
                  <a16:creationId xmlns:a16="http://schemas.microsoft.com/office/drawing/2014/main" id="{81DF660D-934B-EB52-29A5-2C979DAA51EF}"/>
                </a:ext>
              </a:extLst>
            </p:cNvPr>
            <p:cNvSpPr/>
            <p:nvPr/>
          </p:nvSpPr>
          <p:spPr>
            <a:xfrm rot="673671">
              <a:off x="5968075" y="3075120"/>
              <a:ext cx="645003" cy="567541"/>
            </a:xfrm>
            <a:prstGeom prst="arc">
              <a:avLst>
                <a:gd name="adj1" fmla="val 11530831"/>
                <a:gd name="adj2" fmla="val 1864204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66" name="Arc 5365">
              <a:extLst>
                <a:ext uri="{FF2B5EF4-FFF2-40B4-BE49-F238E27FC236}">
                  <a16:creationId xmlns:a16="http://schemas.microsoft.com/office/drawing/2014/main" id="{C794EFFC-3573-4E93-83EE-2488D10E7F2F}"/>
                </a:ext>
              </a:extLst>
            </p:cNvPr>
            <p:cNvSpPr/>
            <p:nvPr/>
          </p:nvSpPr>
          <p:spPr>
            <a:xfrm rot="673671">
              <a:off x="5958497" y="3923608"/>
              <a:ext cx="645003" cy="469146"/>
            </a:xfrm>
            <a:prstGeom prst="arc">
              <a:avLst>
                <a:gd name="adj1" fmla="val 10594835"/>
                <a:gd name="adj2" fmla="val 1931554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67" name="Arc 5366">
              <a:extLst>
                <a:ext uri="{FF2B5EF4-FFF2-40B4-BE49-F238E27FC236}">
                  <a16:creationId xmlns:a16="http://schemas.microsoft.com/office/drawing/2014/main" id="{0C6CB217-7F51-E3FF-9ACF-A1D60A511B9B}"/>
                </a:ext>
              </a:extLst>
            </p:cNvPr>
            <p:cNvSpPr/>
            <p:nvPr/>
          </p:nvSpPr>
          <p:spPr>
            <a:xfrm rot="673671">
              <a:off x="6289406" y="4628236"/>
              <a:ext cx="960838" cy="504518"/>
            </a:xfrm>
            <a:prstGeom prst="arc">
              <a:avLst>
                <a:gd name="adj1" fmla="val 11891286"/>
                <a:gd name="adj2" fmla="val 2099670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68" name="Rectangle: Rounded Corners 5367">
              <a:extLst>
                <a:ext uri="{FF2B5EF4-FFF2-40B4-BE49-F238E27FC236}">
                  <a16:creationId xmlns:a16="http://schemas.microsoft.com/office/drawing/2014/main" id="{5444FA06-0B2C-EEE8-3175-D3A3B64F02A5}"/>
                </a:ext>
              </a:extLst>
            </p:cNvPr>
            <p:cNvSpPr/>
            <p:nvPr/>
          </p:nvSpPr>
          <p:spPr>
            <a:xfrm>
              <a:off x="7781202" y="1649329"/>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((p2,S1,120,120)</a:t>
              </a:r>
            </a:p>
            <a:p>
              <a:pPr algn="ctr"/>
              <a:r>
                <a:rPr lang="en-US" sz="1100">
                  <a:ln w="0"/>
                  <a:solidFill>
                    <a:schemeClr val="tx1"/>
                  </a:solidFill>
                  <a:effectLst>
                    <a:outerShdw blurRad="38100" dist="19050" dir="2700000" algn="tl" rotWithShape="0">
                      <a:schemeClr val="dk1">
                        <a:alpha val="40000"/>
                      </a:schemeClr>
                    </a:outerShdw>
                  </a:effectLst>
                </a:rPr>
                <a:t>((p2,S2,150,150)</a:t>
              </a:r>
            </a:p>
          </p:txBody>
        </p:sp>
        <p:sp>
          <p:nvSpPr>
            <p:cNvPr id="5369" name="Arc 5368">
              <a:extLst>
                <a:ext uri="{FF2B5EF4-FFF2-40B4-BE49-F238E27FC236}">
                  <a16:creationId xmlns:a16="http://schemas.microsoft.com/office/drawing/2014/main" id="{B30099A5-F1A8-AB07-B4D8-4F3068BB5C05}"/>
                </a:ext>
              </a:extLst>
            </p:cNvPr>
            <p:cNvSpPr/>
            <p:nvPr/>
          </p:nvSpPr>
          <p:spPr>
            <a:xfrm rot="673671">
              <a:off x="7476706" y="2428035"/>
              <a:ext cx="715584" cy="426134"/>
            </a:xfrm>
            <a:prstGeom prst="arc">
              <a:avLst>
                <a:gd name="adj1" fmla="val 12113441"/>
                <a:gd name="adj2" fmla="val 18507635"/>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70" name="Arc 5369">
              <a:extLst>
                <a:ext uri="{FF2B5EF4-FFF2-40B4-BE49-F238E27FC236}">
                  <a16:creationId xmlns:a16="http://schemas.microsoft.com/office/drawing/2014/main" id="{84FC2778-221D-FBBA-5EFE-9971C5D9AE17}"/>
                </a:ext>
              </a:extLst>
            </p:cNvPr>
            <p:cNvSpPr/>
            <p:nvPr/>
          </p:nvSpPr>
          <p:spPr>
            <a:xfrm rot="673671">
              <a:off x="7495408" y="1593311"/>
              <a:ext cx="645003" cy="534020"/>
            </a:xfrm>
            <a:prstGeom prst="arc">
              <a:avLst>
                <a:gd name="adj1" fmla="val 12543639"/>
                <a:gd name="adj2" fmla="val 1776427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71" name="Arc 5370">
              <a:extLst>
                <a:ext uri="{FF2B5EF4-FFF2-40B4-BE49-F238E27FC236}">
                  <a16:creationId xmlns:a16="http://schemas.microsoft.com/office/drawing/2014/main" id="{14AF98B1-EF51-229F-0B63-FC2E5A4D98CE}"/>
                </a:ext>
              </a:extLst>
            </p:cNvPr>
            <p:cNvSpPr/>
            <p:nvPr/>
          </p:nvSpPr>
          <p:spPr>
            <a:xfrm rot="673671">
              <a:off x="7556741" y="3203179"/>
              <a:ext cx="719875" cy="483353"/>
            </a:xfrm>
            <a:prstGeom prst="arc">
              <a:avLst>
                <a:gd name="adj1" fmla="val 11153664"/>
                <a:gd name="adj2" fmla="val 19185165"/>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72" name="Arc 5371">
              <a:extLst>
                <a:ext uri="{FF2B5EF4-FFF2-40B4-BE49-F238E27FC236}">
                  <a16:creationId xmlns:a16="http://schemas.microsoft.com/office/drawing/2014/main" id="{9D4EA055-24AF-B455-2171-E7C7B7690D8C}"/>
                </a:ext>
              </a:extLst>
            </p:cNvPr>
            <p:cNvSpPr/>
            <p:nvPr/>
          </p:nvSpPr>
          <p:spPr>
            <a:xfrm rot="673671">
              <a:off x="7529222" y="4023858"/>
              <a:ext cx="645003" cy="434344"/>
            </a:xfrm>
            <a:prstGeom prst="arc">
              <a:avLst>
                <a:gd name="adj1" fmla="val 11633230"/>
                <a:gd name="adj2" fmla="val 18688490"/>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73" name="Arc 5372">
              <a:extLst>
                <a:ext uri="{FF2B5EF4-FFF2-40B4-BE49-F238E27FC236}">
                  <a16:creationId xmlns:a16="http://schemas.microsoft.com/office/drawing/2014/main" id="{2E2BAD77-3318-00D3-08FD-AABE5C48D8A1}"/>
                </a:ext>
              </a:extLst>
            </p:cNvPr>
            <p:cNvSpPr/>
            <p:nvPr/>
          </p:nvSpPr>
          <p:spPr>
            <a:xfrm rot="673671">
              <a:off x="7672140" y="2118577"/>
              <a:ext cx="645003" cy="552598"/>
            </a:xfrm>
            <a:prstGeom prst="arc">
              <a:avLst>
                <a:gd name="adj1" fmla="val 14201448"/>
                <a:gd name="adj2" fmla="val 16962965"/>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74" name="Arc 5373">
              <a:extLst>
                <a:ext uri="{FF2B5EF4-FFF2-40B4-BE49-F238E27FC236}">
                  <a16:creationId xmlns:a16="http://schemas.microsoft.com/office/drawing/2014/main" id="{12DF465F-9653-2D81-8288-CBFB1F691A36}"/>
                </a:ext>
              </a:extLst>
            </p:cNvPr>
            <p:cNvSpPr/>
            <p:nvPr/>
          </p:nvSpPr>
          <p:spPr>
            <a:xfrm rot="673671">
              <a:off x="7732220" y="3697601"/>
              <a:ext cx="725678" cy="493152"/>
            </a:xfrm>
            <a:prstGeom prst="arc">
              <a:avLst>
                <a:gd name="adj1" fmla="val 12725411"/>
                <a:gd name="adj2" fmla="val 187549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75" name="Arc 5374">
              <a:extLst>
                <a:ext uri="{FF2B5EF4-FFF2-40B4-BE49-F238E27FC236}">
                  <a16:creationId xmlns:a16="http://schemas.microsoft.com/office/drawing/2014/main" id="{0D46D238-777E-5D47-1C12-8AE0AA2716E0}"/>
                </a:ext>
              </a:extLst>
            </p:cNvPr>
            <p:cNvSpPr/>
            <p:nvPr/>
          </p:nvSpPr>
          <p:spPr>
            <a:xfrm rot="673671">
              <a:off x="7811312" y="4513797"/>
              <a:ext cx="711775" cy="317437"/>
            </a:xfrm>
            <a:prstGeom prst="arc">
              <a:avLst>
                <a:gd name="adj1" fmla="val 11747150"/>
                <a:gd name="adj2" fmla="val 1972079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76" name="Arc 5375">
              <a:extLst>
                <a:ext uri="{FF2B5EF4-FFF2-40B4-BE49-F238E27FC236}">
                  <a16:creationId xmlns:a16="http://schemas.microsoft.com/office/drawing/2014/main" id="{F52B16F2-6690-0280-0FE6-DE50042C1A2A}"/>
                </a:ext>
              </a:extLst>
            </p:cNvPr>
            <p:cNvSpPr/>
            <p:nvPr/>
          </p:nvSpPr>
          <p:spPr>
            <a:xfrm rot="488749">
              <a:off x="7389499" y="2917994"/>
              <a:ext cx="1006607" cy="504057"/>
            </a:xfrm>
            <a:prstGeom prst="arc">
              <a:avLst>
                <a:gd name="adj1" fmla="val 12168681"/>
                <a:gd name="adj2" fmla="val 19225850"/>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77" name="Arc 5376">
              <a:extLst>
                <a:ext uri="{FF2B5EF4-FFF2-40B4-BE49-F238E27FC236}">
                  <a16:creationId xmlns:a16="http://schemas.microsoft.com/office/drawing/2014/main" id="{206AC9C5-D60C-E46D-0A7B-30FA840E2D45}"/>
                </a:ext>
              </a:extLst>
            </p:cNvPr>
            <p:cNvSpPr/>
            <p:nvPr/>
          </p:nvSpPr>
          <p:spPr>
            <a:xfrm rot="11400738">
              <a:off x="5638500" y="1681646"/>
              <a:ext cx="645003" cy="595081"/>
            </a:xfrm>
            <a:prstGeom prst="arc">
              <a:avLst>
                <a:gd name="adj1" fmla="val 12380179"/>
                <a:gd name="adj2" fmla="val 18462607"/>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378" name="Arc 5377">
              <a:extLst>
                <a:ext uri="{FF2B5EF4-FFF2-40B4-BE49-F238E27FC236}">
                  <a16:creationId xmlns:a16="http://schemas.microsoft.com/office/drawing/2014/main" id="{B0E5DC3D-110C-D728-92AB-779894FBC0E7}"/>
                </a:ext>
              </a:extLst>
            </p:cNvPr>
            <p:cNvSpPr/>
            <p:nvPr/>
          </p:nvSpPr>
          <p:spPr>
            <a:xfrm rot="673671">
              <a:off x="5697640" y="3590039"/>
              <a:ext cx="645003" cy="567541"/>
            </a:xfrm>
            <a:prstGeom prst="arc">
              <a:avLst>
                <a:gd name="adj1" fmla="val 12984450"/>
                <a:gd name="adj2" fmla="val 1796499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sp>
        <p:nvSpPr>
          <p:cNvPr id="5290" name="Arc 5289">
            <a:extLst>
              <a:ext uri="{FF2B5EF4-FFF2-40B4-BE49-F238E27FC236}">
                <a16:creationId xmlns:a16="http://schemas.microsoft.com/office/drawing/2014/main" id="{B2534743-A037-C0E0-9705-2A81926ACC0D}"/>
              </a:ext>
            </a:extLst>
          </p:cNvPr>
          <p:cNvSpPr/>
          <p:nvPr/>
        </p:nvSpPr>
        <p:spPr>
          <a:xfrm rot="11400738">
            <a:off x="5638500" y="1681646"/>
            <a:ext cx="645003" cy="595081"/>
          </a:xfrm>
          <a:prstGeom prst="arc">
            <a:avLst>
              <a:gd name="adj1" fmla="val 12380179"/>
              <a:gd name="adj2" fmla="val 18462607"/>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 name="Title 3">
            <a:extLst>
              <a:ext uri="{FF2B5EF4-FFF2-40B4-BE49-F238E27FC236}">
                <a16:creationId xmlns:a16="http://schemas.microsoft.com/office/drawing/2014/main" id="{C86C3E55-4913-4FE1-B424-E601D51FD03E}"/>
              </a:ext>
            </a:extLst>
          </p:cNvPr>
          <p:cNvSpPr>
            <a:spLocks noGrp="1"/>
          </p:cNvSpPr>
          <p:nvPr>
            <p:ph type="title"/>
          </p:nvPr>
        </p:nvSpPr>
        <p:spPr>
          <a:xfrm>
            <a:off x="720000" y="445025"/>
            <a:ext cx="7827180" cy="572700"/>
          </a:xfrm>
        </p:spPr>
        <p:txBody>
          <a:bodyPr/>
          <a:lstStyle/>
          <a:p>
            <a:pPr marL="139700" indent="0">
              <a:buNone/>
            </a:pPr>
            <a:r>
              <a:rPr lang="en-US" sz="2400">
                <a:solidFill>
                  <a:schemeClr val="accent1">
                    <a:lumMod val="75000"/>
                  </a:schemeClr>
                </a:solidFill>
              </a:rPr>
              <a:t>Tính các kết quả trung gian liên quan đến chỉ số hiệu năng  từ mô hình quy trình và dữ liệu event log</a:t>
            </a:r>
            <a:endParaRPr lang="vi-VN" sz="2400">
              <a:solidFill>
                <a:schemeClr val="accent1">
                  <a:lumMod val="75000"/>
                </a:schemeClr>
              </a:solidFill>
            </a:endParaRPr>
          </a:p>
        </p:txBody>
      </p:sp>
      <p:sp>
        <p:nvSpPr>
          <p:cNvPr id="5128" name="TextBox 5127">
            <a:extLst>
              <a:ext uri="{FF2B5EF4-FFF2-40B4-BE49-F238E27FC236}">
                <a16:creationId xmlns:a16="http://schemas.microsoft.com/office/drawing/2014/main" id="{76DAE455-AF11-6031-CB41-CA40E264E403}"/>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21</a:t>
            </a:fld>
            <a:endParaRPr lang="en-US">
              <a:latin typeface="Barlow" panose="00000500000000000000" pitchFamily="2" charset="0"/>
              <a:cs typeface="Arial" panose="020B0604020202020204" pitchFamily="34" charset="0"/>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2ECFFA3C-3912-CA35-3B54-5EF7873EF19E}"/>
              </a:ext>
            </a:extLst>
          </p:cNvPr>
          <p:cNvPicPr>
            <a:picLocks noChangeAspect="1"/>
          </p:cNvPicPr>
          <p:nvPr/>
        </p:nvPicPr>
        <p:blipFill>
          <a:blip r:embed="rId3"/>
          <a:stretch>
            <a:fillRect/>
          </a:stretch>
        </p:blipFill>
        <p:spPr>
          <a:xfrm>
            <a:off x="53718" y="2571750"/>
            <a:ext cx="2853784" cy="1737217"/>
          </a:xfrm>
          <a:prstGeom prst="rect">
            <a:avLst/>
          </a:prstGeom>
        </p:spPr>
      </p:pic>
      <p:sp>
        <p:nvSpPr>
          <p:cNvPr id="10" name="Arrow: Bent 9">
            <a:extLst>
              <a:ext uri="{FF2B5EF4-FFF2-40B4-BE49-F238E27FC236}">
                <a16:creationId xmlns:a16="http://schemas.microsoft.com/office/drawing/2014/main" id="{A9D0300E-1F9C-5E88-679C-50CD964A7C6A}"/>
              </a:ext>
            </a:extLst>
          </p:cNvPr>
          <p:cNvSpPr/>
          <p:nvPr/>
        </p:nvSpPr>
        <p:spPr>
          <a:xfrm>
            <a:off x="2244946" y="2004733"/>
            <a:ext cx="780378" cy="506277"/>
          </a:xfrm>
          <a:prstGeom prst="bentArrow">
            <a:avLst>
              <a:gd name="adj1" fmla="val 38256"/>
              <a:gd name="adj2" fmla="val 39528"/>
              <a:gd name="adj3" fmla="val 40414"/>
              <a:gd name="adj4" fmla="val 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B9F68952-B048-AF9B-D580-19A96BCFB884}"/>
              </a:ext>
            </a:extLst>
          </p:cNvPr>
          <p:cNvPicPr>
            <a:picLocks noChangeAspect="1"/>
          </p:cNvPicPr>
          <p:nvPr/>
        </p:nvPicPr>
        <p:blipFill>
          <a:blip r:embed="rId4"/>
          <a:srcRect/>
          <a:stretch/>
        </p:blipFill>
        <p:spPr>
          <a:xfrm>
            <a:off x="2865933" y="1297896"/>
            <a:ext cx="1955450" cy="3834638"/>
          </a:xfrm>
          <a:prstGeom prst="rect">
            <a:avLst/>
          </a:prstGeom>
        </p:spPr>
      </p:pic>
      <p:sp>
        <p:nvSpPr>
          <p:cNvPr id="23" name="Hình Bầu dục 6">
            <a:extLst>
              <a:ext uri="{FF2B5EF4-FFF2-40B4-BE49-F238E27FC236}">
                <a16:creationId xmlns:a16="http://schemas.microsoft.com/office/drawing/2014/main" id="{CE9A02AB-4318-311F-FA14-221F0660813A}"/>
              </a:ext>
            </a:extLst>
          </p:cNvPr>
          <p:cNvSpPr/>
          <p:nvPr/>
        </p:nvSpPr>
        <p:spPr>
          <a:xfrm>
            <a:off x="3062859" y="1687329"/>
            <a:ext cx="760139" cy="43170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1">
            <a:extLst>
              <a:ext uri="{FF2B5EF4-FFF2-40B4-BE49-F238E27FC236}">
                <a16:creationId xmlns:a16="http://schemas.microsoft.com/office/drawing/2014/main" id="{96998FF5-D391-84D0-80AD-D1CA410C328B}"/>
              </a:ext>
            </a:extLst>
          </p:cNvPr>
          <p:cNvSpPr/>
          <p:nvPr/>
        </p:nvSpPr>
        <p:spPr>
          <a:xfrm>
            <a:off x="3306189" y="1350810"/>
            <a:ext cx="273477" cy="260760"/>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5138" name="Arrow: Right 5137">
            <a:extLst>
              <a:ext uri="{FF2B5EF4-FFF2-40B4-BE49-F238E27FC236}">
                <a16:creationId xmlns:a16="http://schemas.microsoft.com/office/drawing/2014/main" id="{71131612-CE27-6699-3482-D004F71075D7}"/>
              </a:ext>
            </a:extLst>
          </p:cNvPr>
          <p:cNvSpPr/>
          <p:nvPr/>
        </p:nvSpPr>
        <p:spPr>
          <a:xfrm>
            <a:off x="4610984" y="1994934"/>
            <a:ext cx="622336" cy="396144"/>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Hình Bầu dục 6">
            <a:extLst>
              <a:ext uri="{FF2B5EF4-FFF2-40B4-BE49-F238E27FC236}">
                <a16:creationId xmlns:a16="http://schemas.microsoft.com/office/drawing/2014/main" id="{65680ACC-45F3-1C4D-1180-E995E532DB54}"/>
              </a:ext>
            </a:extLst>
          </p:cNvPr>
          <p:cNvSpPr/>
          <p:nvPr/>
        </p:nvSpPr>
        <p:spPr>
          <a:xfrm>
            <a:off x="992" y="2734811"/>
            <a:ext cx="1702965" cy="2600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48" name="Picture 5247">
            <a:extLst>
              <a:ext uri="{FF2B5EF4-FFF2-40B4-BE49-F238E27FC236}">
                <a16:creationId xmlns:a16="http://schemas.microsoft.com/office/drawing/2014/main" id="{48436BE9-7077-4C89-4B1C-0333AE73B20B}"/>
              </a:ext>
            </a:extLst>
          </p:cNvPr>
          <p:cNvPicPr>
            <a:picLocks noChangeAspect="1"/>
          </p:cNvPicPr>
          <p:nvPr/>
        </p:nvPicPr>
        <p:blipFill>
          <a:blip r:embed="rId4"/>
          <a:srcRect/>
          <a:stretch/>
        </p:blipFill>
        <p:spPr>
          <a:xfrm>
            <a:off x="6113918" y="1575532"/>
            <a:ext cx="1809592" cy="3548612"/>
          </a:xfrm>
          <a:prstGeom prst="rect">
            <a:avLst/>
          </a:prstGeom>
        </p:spPr>
      </p:pic>
      <p:sp>
        <p:nvSpPr>
          <p:cNvPr id="5249" name="Rectangle: Rounded Corners 5248">
            <a:extLst>
              <a:ext uri="{FF2B5EF4-FFF2-40B4-BE49-F238E27FC236}">
                <a16:creationId xmlns:a16="http://schemas.microsoft.com/office/drawing/2014/main" id="{D0CEDCEE-C365-68EF-01B3-C891D9F5DF92}"/>
              </a:ext>
            </a:extLst>
          </p:cNvPr>
          <p:cNvSpPr/>
          <p:nvPr/>
        </p:nvSpPr>
        <p:spPr>
          <a:xfrm>
            <a:off x="5416608" y="1962507"/>
            <a:ext cx="622336" cy="23154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(t1,e1)</a:t>
            </a:r>
          </a:p>
        </p:txBody>
      </p:sp>
      <p:sp>
        <p:nvSpPr>
          <p:cNvPr id="5250" name="Rectangle: Rounded Corners 5249">
            <a:extLst>
              <a:ext uri="{FF2B5EF4-FFF2-40B4-BE49-F238E27FC236}">
                <a16:creationId xmlns:a16="http://schemas.microsoft.com/office/drawing/2014/main" id="{3D10855A-6970-294F-B515-B550C7DD187B}"/>
              </a:ext>
            </a:extLst>
          </p:cNvPr>
          <p:cNvSpPr/>
          <p:nvPr/>
        </p:nvSpPr>
        <p:spPr>
          <a:xfrm>
            <a:off x="4990014" y="1585961"/>
            <a:ext cx="1307744" cy="23154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((p1,T1,0,0)</a:t>
            </a:r>
          </a:p>
        </p:txBody>
      </p:sp>
      <p:sp>
        <p:nvSpPr>
          <p:cNvPr id="5256" name="Arc 5255">
            <a:extLst>
              <a:ext uri="{FF2B5EF4-FFF2-40B4-BE49-F238E27FC236}">
                <a16:creationId xmlns:a16="http://schemas.microsoft.com/office/drawing/2014/main" id="{6D2078A1-76C9-5C0B-62B0-8192AA14CFC0}"/>
              </a:ext>
            </a:extLst>
          </p:cNvPr>
          <p:cNvSpPr/>
          <p:nvPr/>
        </p:nvSpPr>
        <p:spPr>
          <a:xfrm rot="673671">
            <a:off x="5959696" y="1513992"/>
            <a:ext cx="645003" cy="481477"/>
          </a:xfrm>
          <a:prstGeom prst="arc">
            <a:avLst>
              <a:gd name="adj1" fmla="val 13165910"/>
              <a:gd name="adj2" fmla="val 18826382"/>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273" name="Hình Bầu dục 2">
            <a:extLst>
              <a:ext uri="{FF2B5EF4-FFF2-40B4-BE49-F238E27FC236}">
                <a16:creationId xmlns:a16="http://schemas.microsoft.com/office/drawing/2014/main" id="{F63D20A5-BE5A-EBD8-DBF9-BAFF9DD38350}"/>
              </a:ext>
            </a:extLst>
          </p:cNvPr>
          <p:cNvSpPr/>
          <p:nvPr/>
        </p:nvSpPr>
        <p:spPr>
          <a:xfrm>
            <a:off x="5306543" y="1910099"/>
            <a:ext cx="814346" cy="323242"/>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75" name="Đường kết nối: Cong 14">
            <a:extLst>
              <a:ext uri="{FF2B5EF4-FFF2-40B4-BE49-F238E27FC236}">
                <a16:creationId xmlns:a16="http://schemas.microsoft.com/office/drawing/2014/main" id="{EEC14694-F718-728A-AF3C-239EBCB6DEAC}"/>
              </a:ext>
            </a:extLst>
          </p:cNvPr>
          <p:cNvCxnSpPr>
            <a:cxnSpLocks/>
            <a:stCxn id="5274" idx="2"/>
            <a:endCxn id="5278" idx="1"/>
          </p:cNvCxnSpPr>
          <p:nvPr/>
        </p:nvCxnSpPr>
        <p:spPr>
          <a:xfrm rot="10800000">
            <a:off x="4825649" y="1397914"/>
            <a:ext cx="65648" cy="296018"/>
          </a:xfrm>
          <a:prstGeom prst="curvedConnector3">
            <a:avLst>
              <a:gd name="adj1" fmla="val 44822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76" name="Lưu đồ: Điểm Kết Thúc 11">
            <a:extLst>
              <a:ext uri="{FF2B5EF4-FFF2-40B4-BE49-F238E27FC236}">
                <a16:creationId xmlns:a16="http://schemas.microsoft.com/office/drawing/2014/main" id="{F8C77210-70A3-02E1-9DEF-2E7ADEDAA8EB}"/>
              </a:ext>
            </a:extLst>
          </p:cNvPr>
          <p:cNvSpPr/>
          <p:nvPr/>
        </p:nvSpPr>
        <p:spPr>
          <a:xfrm>
            <a:off x="6687924" y="1277233"/>
            <a:ext cx="1859256" cy="251693"/>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latin typeface="Barlow" panose="00000500000000000000" pitchFamily="2" charset="0"/>
              </a:rPr>
              <a:t>Event Occurrence</a:t>
            </a:r>
          </a:p>
        </p:txBody>
      </p:sp>
      <p:sp>
        <p:nvSpPr>
          <p:cNvPr id="5278" name="Lưu đồ: Điểm Kết Thúc 18">
            <a:extLst>
              <a:ext uri="{FF2B5EF4-FFF2-40B4-BE49-F238E27FC236}">
                <a16:creationId xmlns:a16="http://schemas.microsoft.com/office/drawing/2014/main" id="{1A75C9E4-C906-0293-D2E3-F8536F6E94F0}"/>
              </a:ext>
            </a:extLst>
          </p:cNvPr>
          <p:cNvSpPr/>
          <p:nvPr/>
        </p:nvSpPr>
        <p:spPr>
          <a:xfrm>
            <a:off x="4825649" y="1275301"/>
            <a:ext cx="1245242" cy="24522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latin typeface="Barlow" panose="00000500000000000000" pitchFamily="2" charset="0"/>
              </a:rPr>
              <a:t>Token Visit</a:t>
            </a:r>
          </a:p>
        </p:txBody>
      </p:sp>
      <p:cxnSp>
        <p:nvCxnSpPr>
          <p:cNvPr id="5289" name="Đường kết nối: Cong 10">
            <a:extLst>
              <a:ext uri="{FF2B5EF4-FFF2-40B4-BE49-F238E27FC236}">
                <a16:creationId xmlns:a16="http://schemas.microsoft.com/office/drawing/2014/main" id="{ECBDAFD5-647E-6038-4B3F-DE0B39CFC7F4}"/>
              </a:ext>
            </a:extLst>
          </p:cNvPr>
          <p:cNvCxnSpPr>
            <a:cxnSpLocks/>
            <a:stCxn id="5273" idx="6"/>
            <a:endCxn id="5276" idx="1"/>
          </p:cNvCxnSpPr>
          <p:nvPr/>
        </p:nvCxnSpPr>
        <p:spPr>
          <a:xfrm flipV="1">
            <a:off x="6120889" y="1403080"/>
            <a:ext cx="567035" cy="668640"/>
          </a:xfrm>
          <a:prstGeom prst="curved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74" name="Hình Bầu dục 2">
            <a:extLst>
              <a:ext uri="{FF2B5EF4-FFF2-40B4-BE49-F238E27FC236}">
                <a16:creationId xmlns:a16="http://schemas.microsoft.com/office/drawing/2014/main" id="{AFB8EEED-7B2B-E3A5-E915-96675A46F439}"/>
              </a:ext>
            </a:extLst>
          </p:cNvPr>
          <p:cNvSpPr/>
          <p:nvPr/>
        </p:nvSpPr>
        <p:spPr>
          <a:xfrm>
            <a:off x="4891297" y="1532311"/>
            <a:ext cx="1457522" cy="3232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15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2" nodeType="clickEffect">
                                  <p:stCondLst>
                                    <p:cond delay="0"/>
                                  </p:stCondLst>
                                  <p:childTnLst>
                                    <p:animMotion origin="layout" path="M -2.5E-6 0.00155 L 0.00052 0.17037 " pathEditMode="relative" rAng="0" ptsTypes="AA">
                                      <p:cBhvr>
                                        <p:cTn id="10" dur="2000" fill="hold"/>
                                        <p:tgtEl>
                                          <p:spTgt spid="26"/>
                                        </p:tgtEl>
                                        <p:attrNameLst>
                                          <p:attrName>ppt_x</p:attrName>
                                          <p:attrName>ppt_y</p:attrName>
                                        </p:attrNameLst>
                                      </p:cBhvr>
                                      <p:rCtr x="17" y="842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15" presetID="10" presetClass="entr" presetSubtype="0" fill="hold" grpId="0" nodeType="withEffect">
                                  <p:stCondLst>
                                    <p:cond delay="0"/>
                                  </p:stCondLst>
                                  <p:childTnLst>
                                    <p:set>
                                      <p:cBhvr>
                                        <p:cTn id="16" dur="1" fill="hold">
                                          <p:stCondLst>
                                            <p:cond delay="0"/>
                                          </p:stCondLst>
                                        </p:cTn>
                                        <p:tgtEl>
                                          <p:spTgt spid="5139"/>
                                        </p:tgtEl>
                                        <p:attrNameLst>
                                          <p:attrName>style.visibility</p:attrName>
                                        </p:attrNameLst>
                                      </p:cBhvr>
                                      <p:to>
                                        <p:strVal val="visible"/>
                                      </p:to>
                                    </p:set>
                                    <p:animEffect transition="in" filter="fade">
                                      <p:cBhvr>
                                        <p:cTn id="17" dur="500"/>
                                        <p:tgtEl>
                                          <p:spTgt spid="5139"/>
                                        </p:tgtEl>
                                      </p:cBhvr>
                                    </p:animEffect>
                                  </p:childTnLst>
                                  <p:subTnLst>
                                    <p:set>
                                      <p:cBhvr override="childStyle">
                                        <p:cTn dur="1" fill="hold" display="0" masterRel="nextClick" afterEffect="1"/>
                                        <p:tgtEl>
                                          <p:spTgt spid="513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73"/>
                                        </p:tgtEl>
                                        <p:attrNameLst>
                                          <p:attrName>style.visibility</p:attrName>
                                        </p:attrNameLst>
                                      </p:cBhvr>
                                      <p:to>
                                        <p:strVal val="visible"/>
                                      </p:to>
                                    </p:set>
                                    <p:animEffect transition="in" filter="fade">
                                      <p:cBhvr>
                                        <p:cTn id="22" dur="500"/>
                                        <p:tgtEl>
                                          <p:spTgt spid="5273"/>
                                        </p:tgtEl>
                                      </p:cBhvr>
                                    </p:animEffect>
                                  </p:childTnLst>
                                </p:cTn>
                              </p:par>
                              <p:par>
                                <p:cTn id="23" presetID="10" presetClass="entr" presetSubtype="0" fill="hold" nodeType="withEffect">
                                  <p:stCondLst>
                                    <p:cond delay="0"/>
                                  </p:stCondLst>
                                  <p:childTnLst>
                                    <p:set>
                                      <p:cBhvr>
                                        <p:cTn id="24" dur="1" fill="hold">
                                          <p:stCondLst>
                                            <p:cond delay="0"/>
                                          </p:stCondLst>
                                        </p:cTn>
                                        <p:tgtEl>
                                          <p:spTgt spid="5289"/>
                                        </p:tgtEl>
                                        <p:attrNameLst>
                                          <p:attrName>style.visibility</p:attrName>
                                        </p:attrNameLst>
                                      </p:cBhvr>
                                      <p:to>
                                        <p:strVal val="visible"/>
                                      </p:to>
                                    </p:set>
                                    <p:animEffect transition="in" filter="fade">
                                      <p:cBhvr>
                                        <p:cTn id="25" dur="500"/>
                                        <p:tgtEl>
                                          <p:spTgt spid="528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76"/>
                                        </p:tgtEl>
                                        <p:attrNameLst>
                                          <p:attrName>style.visibility</p:attrName>
                                        </p:attrNameLst>
                                      </p:cBhvr>
                                      <p:to>
                                        <p:strVal val="visible"/>
                                      </p:to>
                                    </p:set>
                                    <p:animEffect transition="in" filter="fade">
                                      <p:cBhvr>
                                        <p:cTn id="28" dur="500"/>
                                        <p:tgtEl>
                                          <p:spTgt spid="5276"/>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4" nodeType="clickEffect">
                                  <p:stCondLst>
                                    <p:cond delay="0"/>
                                  </p:stCondLst>
                                  <p:childTnLst>
                                    <p:animMotion origin="layout" path="M -2.5E-6 -2.96296E-6 L 0.00243 0.1713 " pathEditMode="relative" rAng="0" ptsTypes="AA">
                                      <p:cBhvr>
                                        <p:cTn id="32" dur="2000" fill="hold"/>
                                        <p:tgtEl>
                                          <p:spTgt spid="26"/>
                                        </p:tgtEl>
                                        <p:attrNameLst>
                                          <p:attrName>ppt_x</p:attrName>
                                          <p:attrName>ppt_y</p:attrName>
                                        </p:attrNameLst>
                                      </p:cBhvr>
                                      <p:rCtr x="122" y="8549"/>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5139"/>
                                        </p:tgtEl>
                                        <p:attrNameLst>
                                          <p:attrName>style.visibility</p:attrName>
                                        </p:attrNameLst>
                                      </p:cBhvr>
                                      <p:to>
                                        <p:strVal val="visible"/>
                                      </p:to>
                                    </p:set>
                                  </p:childTnLst>
                                  <p:subTnLst>
                                    <p:set>
                                      <p:cBhvr override="childStyle">
                                        <p:cTn dur="1" fill="hold" display="0" masterRel="nextClick" afterEffect="1"/>
                                        <p:tgtEl>
                                          <p:spTgt spid="5139"/>
                                        </p:tgtEl>
                                        <p:attrNameLst>
                                          <p:attrName>style.visibility</p:attrName>
                                        </p:attrNameLst>
                                      </p:cBhvr>
                                      <p:to>
                                        <p:strVal val="hidden"/>
                                      </p:to>
                                    </p:set>
                                  </p:subTnLst>
                                </p:cTn>
                              </p:par>
                              <p:par>
                                <p:cTn id="37" presetID="1" presetClass="exit" presetSubtype="0" fill="hold" grpId="3"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274"/>
                                        </p:tgtEl>
                                        <p:attrNameLst>
                                          <p:attrName>style.visibility</p:attrName>
                                        </p:attrNameLst>
                                      </p:cBhvr>
                                      <p:to>
                                        <p:strVal val="visible"/>
                                      </p:to>
                                    </p:set>
                                    <p:animEffect transition="in" filter="fade">
                                      <p:cBhvr>
                                        <p:cTn id="43" dur="500"/>
                                        <p:tgtEl>
                                          <p:spTgt spid="5274"/>
                                        </p:tgtEl>
                                      </p:cBhvr>
                                    </p:animEffect>
                                  </p:childTnLst>
                                </p:cTn>
                              </p:par>
                              <p:par>
                                <p:cTn id="44" presetID="10" presetClass="entr" presetSubtype="0" fill="hold" nodeType="withEffect">
                                  <p:stCondLst>
                                    <p:cond delay="0"/>
                                  </p:stCondLst>
                                  <p:childTnLst>
                                    <p:set>
                                      <p:cBhvr>
                                        <p:cTn id="45" dur="1" fill="hold">
                                          <p:stCondLst>
                                            <p:cond delay="0"/>
                                          </p:stCondLst>
                                        </p:cTn>
                                        <p:tgtEl>
                                          <p:spTgt spid="5275"/>
                                        </p:tgtEl>
                                        <p:attrNameLst>
                                          <p:attrName>style.visibility</p:attrName>
                                        </p:attrNameLst>
                                      </p:cBhvr>
                                      <p:to>
                                        <p:strVal val="visible"/>
                                      </p:to>
                                    </p:set>
                                    <p:animEffect transition="in" filter="fade">
                                      <p:cBhvr>
                                        <p:cTn id="46" dur="500"/>
                                        <p:tgtEl>
                                          <p:spTgt spid="527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278"/>
                                        </p:tgtEl>
                                        <p:attrNameLst>
                                          <p:attrName>style.visibility</p:attrName>
                                        </p:attrNameLst>
                                      </p:cBhvr>
                                      <p:to>
                                        <p:strVal val="visible"/>
                                      </p:to>
                                    </p:set>
                                    <p:animEffect transition="in" filter="fade">
                                      <p:cBhvr>
                                        <p:cTn id="49" dur="500"/>
                                        <p:tgtEl>
                                          <p:spTgt spid="527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6" grpId="1" animBg="1"/>
      <p:bldP spid="26" grpId="2" animBg="1"/>
      <p:bldP spid="26" grpId="3" animBg="1"/>
      <p:bldP spid="26" grpId="4" animBg="1"/>
      <p:bldP spid="5139" grpId="0" animBg="1"/>
      <p:bldP spid="5139" grpId="1" animBg="1"/>
      <p:bldP spid="5273" grpId="0" animBg="1"/>
      <p:bldP spid="5276" grpId="0" animBg="1"/>
      <p:bldP spid="5278" grpId="0" animBg="1"/>
      <p:bldP spid="527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35216FE-D93C-38E5-B92A-EA2E7E135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053" y="1675794"/>
            <a:ext cx="5024182" cy="313217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86C3E55-4913-4FE1-B424-E601D51FD03E}"/>
              </a:ext>
            </a:extLst>
          </p:cNvPr>
          <p:cNvSpPr>
            <a:spLocks noGrp="1"/>
          </p:cNvSpPr>
          <p:nvPr>
            <p:ph type="title"/>
          </p:nvPr>
        </p:nvSpPr>
        <p:spPr>
          <a:xfrm>
            <a:off x="720000" y="445025"/>
            <a:ext cx="8424000" cy="572700"/>
          </a:xfrm>
        </p:spPr>
        <p:txBody>
          <a:bodyPr/>
          <a:lstStyle/>
          <a:p>
            <a:pPr marL="139700" indent="0">
              <a:buNone/>
            </a:pPr>
            <a:r>
              <a:rPr lang="en-US" sz="2400">
                <a:solidFill>
                  <a:schemeClr val="accent1">
                    <a:lumMod val="75000"/>
                  </a:schemeClr>
                </a:solidFill>
              </a:rPr>
              <a:t>Tính các chỉ số hiệu năng từ các kết quả trung gian và mô hình quy trình</a:t>
            </a:r>
          </a:p>
        </p:txBody>
      </p:sp>
      <p:sp>
        <p:nvSpPr>
          <p:cNvPr id="6" name="TextBox 5">
            <a:extLst>
              <a:ext uri="{FF2B5EF4-FFF2-40B4-BE49-F238E27FC236}">
                <a16:creationId xmlns:a16="http://schemas.microsoft.com/office/drawing/2014/main" id="{0D21B885-924C-DE35-8E27-5A7B3FC25D20}"/>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22</a:t>
            </a:fld>
            <a:endParaRPr lang="en-US">
              <a:latin typeface="Barlow" panose="00000500000000000000" pitchFamily="2" charset="0"/>
              <a:cs typeface="Arial" panose="020B0604020202020204" pitchFamily="34" charset="0"/>
            </a:endParaRPr>
          </a:p>
        </p:txBody>
      </p:sp>
      <p:sp>
        <p:nvSpPr>
          <p:cNvPr id="14" name="Ngoặc móc Trái 13">
            <a:extLst>
              <a:ext uri="{FF2B5EF4-FFF2-40B4-BE49-F238E27FC236}">
                <a16:creationId xmlns:a16="http://schemas.microsoft.com/office/drawing/2014/main" id="{58FC382E-6F9E-9F02-C592-826AECC305F7}"/>
              </a:ext>
            </a:extLst>
          </p:cNvPr>
          <p:cNvSpPr/>
          <p:nvPr/>
        </p:nvSpPr>
        <p:spPr>
          <a:xfrm>
            <a:off x="4039900" y="3816039"/>
            <a:ext cx="201067" cy="92561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Ngoặc móc Trái 16">
            <a:extLst>
              <a:ext uri="{FF2B5EF4-FFF2-40B4-BE49-F238E27FC236}">
                <a16:creationId xmlns:a16="http://schemas.microsoft.com/office/drawing/2014/main" id="{0BD79983-4D44-6F9D-BDF7-AD84D7021E00}"/>
              </a:ext>
            </a:extLst>
          </p:cNvPr>
          <p:cNvSpPr/>
          <p:nvPr/>
        </p:nvSpPr>
        <p:spPr>
          <a:xfrm rot="10800000">
            <a:off x="7682226" y="3321976"/>
            <a:ext cx="201067" cy="48015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Hộp Văn bản 18">
            <a:extLst>
              <a:ext uri="{FF2B5EF4-FFF2-40B4-BE49-F238E27FC236}">
                <a16:creationId xmlns:a16="http://schemas.microsoft.com/office/drawing/2014/main" id="{C6782D52-E526-A27C-BBE2-409822A22103}"/>
              </a:ext>
            </a:extLst>
          </p:cNvPr>
          <p:cNvSpPr txBox="1"/>
          <p:nvPr/>
        </p:nvSpPr>
        <p:spPr>
          <a:xfrm>
            <a:off x="7766084" y="3278910"/>
            <a:ext cx="1460981" cy="523220"/>
          </a:xfrm>
          <a:prstGeom prst="rect">
            <a:avLst/>
          </a:prstGeom>
          <a:noFill/>
        </p:spPr>
        <p:txBody>
          <a:bodyPr wrap="square">
            <a:spAutoFit/>
          </a:bodyPr>
          <a:lstStyle/>
          <a:p>
            <a:pPr algn="ctr"/>
            <a:r>
              <a:rPr lang="en-US" sz="1400" b="1" err="1">
                <a:solidFill>
                  <a:schemeClr val="accent2">
                    <a:lumMod val="60000"/>
                    <a:lumOff val="40000"/>
                  </a:schemeClr>
                </a:solidFill>
                <a:latin typeface="Barlow" panose="00000500000000000000" pitchFamily="2" charset="0"/>
              </a:rPr>
              <a:t>Độ</a:t>
            </a:r>
            <a:r>
              <a:rPr lang="en-US" sz="1400" b="1">
                <a:solidFill>
                  <a:schemeClr val="accent2">
                    <a:lumMod val="60000"/>
                    <a:lumOff val="40000"/>
                  </a:schemeClr>
                </a:solidFill>
                <a:latin typeface="Barlow" panose="00000500000000000000" pitchFamily="2" charset="0"/>
              </a:rPr>
              <a:t> </a:t>
            </a:r>
            <a:r>
              <a:rPr lang="en-US" b="1" err="1">
                <a:solidFill>
                  <a:schemeClr val="accent2">
                    <a:lumMod val="60000"/>
                    <a:lumOff val="40000"/>
                  </a:schemeClr>
                </a:solidFill>
                <a:latin typeface="Barlow" panose="00000500000000000000" pitchFamily="2" charset="0"/>
              </a:rPr>
              <a:t>đo</a:t>
            </a:r>
            <a:r>
              <a:rPr lang="en-US" b="1">
                <a:solidFill>
                  <a:schemeClr val="accent2">
                    <a:lumMod val="60000"/>
                    <a:lumOff val="40000"/>
                  </a:schemeClr>
                </a:solidFill>
                <a:latin typeface="Barlow" panose="00000500000000000000" pitchFamily="2" charset="0"/>
              </a:rPr>
              <a:t> </a:t>
            </a:r>
            <a:r>
              <a:rPr lang="en-US" b="1" err="1">
                <a:solidFill>
                  <a:schemeClr val="accent2">
                    <a:lumMod val="60000"/>
                    <a:lumOff val="40000"/>
                  </a:schemeClr>
                </a:solidFill>
                <a:latin typeface="Barlow" panose="00000500000000000000" pitchFamily="2" charset="0"/>
              </a:rPr>
              <a:t>hiệu</a:t>
            </a:r>
            <a:r>
              <a:rPr lang="en-US" b="1">
                <a:solidFill>
                  <a:schemeClr val="accent2">
                    <a:lumMod val="60000"/>
                    <a:lumOff val="40000"/>
                  </a:schemeClr>
                </a:solidFill>
                <a:latin typeface="Barlow" panose="00000500000000000000" pitchFamily="2" charset="0"/>
              </a:rPr>
              <a:t> </a:t>
            </a:r>
            <a:r>
              <a:rPr lang="en-US" b="1" err="1">
                <a:solidFill>
                  <a:schemeClr val="accent2">
                    <a:lumMod val="60000"/>
                    <a:lumOff val="40000"/>
                  </a:schemeClr>
                </a:solidFill>
                <a:latin typeface="Barlow" panose="00000500000000000000" pitchFamily="2" charset="0"/>
              </a:rPr>
              <a:t>năng</a:t>
            </a:r>
            <a:r>
              <a:rPr lang="en-US" b="1">
                <a:solidFill>
                  <a:schemeClr val="accent2">
                    <a:lumMod val="60000"/>
                    <a:lumOff val="40000"/>
                  </a:schemeClr>
                </a:solidFill>
                <a:latin typeface="Barlow" panose="00000500000000000000" pitchFamily="2" charset="0"/>
              </a:rPr>
              <a:t> </a:t>
            </a:r>
            <a:r>
              <a:rPr lang="en-US" b="1" err="1">
                <a:solidFill>
                  <a:schemeClr val="accent2">
                    <a:lumMod val="60000"/>
                    <a:lumOff val="40000"/>
                  </a:schemeClr>
                </a:solidFill>
                <a:latin typeface="Barlow" panose="00000500000000000000" pitchFamily="2" charset="0"/>
              </a:rPr>
              <a:t>truyền</a:t>
            </a:r>
            <a:r>
              <a:rPr lang="en-US" b="1">
                <a:solidFill>
                  <a:schemeClr val="accent2">
                    <a:lumMod val="60000"/>
                    <a:lumOff val="40000"/>
                  </a:schemeClr>
                </a:solidFill>
                <a:latin typeface="Barlow" panose="00000500000000000000" pitchFamily="2" charset="0"/>
              </a:rPr>
              <a:t> </a:t>
            </a:r>
            <a:r>
              <a:rPr lang="en-US" b="1" err="1">
                <a:solidFill>
                  <a:schemeClr val="accent2">
                    <a:lumMod val="60000"/>
                    <a:lumOff val="40000"/>
                  </a:schemeClr>
                </a:solidFill>
                <a:latin typeface="Barlow" panose="00000500000000000000" pitchFamily="2" charset="0"/>
              </a:rPr>
              <a:t>thống</a:t>
            </a:r>
            <a:endParaRPr lang="en-US" sz="1400" b="1">
              <a:solidFill>
                <a:schemeClr val="accent2">
                  <a:lumMod val="60000"/>
                  <a:lumOff val="40000"/>
                </a:schemeClr>
              </a:solidFill>
              <a:latin typeface="Barlow" panose="00000500000000000000" pitchFamily="2" charset="0"/>
            </a:endParaRPr>
          </a:p>
        </p:txBody>
      </p:sp>
      <p:sp>
        <p:nvSpPr>
          <p:cNvPr id="20" name="Hộp Văn bản 19">
            <a:extLst>
              <a:ext uri="{FF2B5EF4-FFF2-40B4-BE49-F238E27FC236}">
                <a16:creationId xmlns:a16="http://schemas.microsoft.com/office/drawing/2014/main" id="{96636025-27EE-CE5B-313D-103B926A2B24}"/>
              </a:ext>
            </a:extLst>
          </p:cNvPr>
          <p:cNvSpPr txBox="1"/>
          <p:nvPr/>
        </p:nvSpPr>
        <p:spPr>
          <a:xfrm>
            <a:off x="1464995" y="4017236"/>
            <a:ext cx="2625722" cy="523220"/>
          </a:xfrm>
          <a:prstGeom prst="rect">
            <a:avLst/>
          </a:prstGeom>
          <a:noFill/>
        </p:spPr>
        <p:txBody>
          <a:bodyPr wrap="square">
            <a:spAutoFit/>
          </a:bodyPr>
          <a:lstStyle/>
          <a:p>
            <a:pPr algn="ctr"/>
            <a:r>
              <a:rPr lang="en-US" sz="1400" b="1" err="1">
                <a:solidFill>
                  <a:schemeClr val="accent2">
                    <a:lumMod val="60000"/>
                    <a:lumOff val="40000"/>
                  </a:schemeClr>
                </a:solidFill>
                <a:latin typeface="Barlow" panose="00000500000000000000" pitchFamily="2" charset="0"/>
              </a:rPr>
              <a:t>Độ</a:t>
            </a:r>
            <a:r>
              <a:rPr lang="en-US" sz="1400" b="1">
                <a:solidFill>
                  <a:schemeClr val="accent2">
                    <a:lumMod val="60000"/>
                    <a:lumOff val="40000"/>
                  </a:schemeClr>
                </a:solidFill>
                <a:latin typeface="Barlow" panose="00000500000000000000" pitchFamily="2" charset="0"/>
              </a:rPr>
              <a:t> </a:t>
            </a:r>
            <a:r>
              <a:rPr lang="en-US" b="1" err="1">
                <a:solidFill>
                  <a:schemeClr val="accent2">
                    <a:lumMod val="60000"/>
                    <a:lumOff val="40000"/>
                  </a:schemeClr>
                </a:solidFill>
                <a:latin typeface="Barlow" panose="00000500000000000000" pitchFamily="2" charset="0"/>
              </a:rPr>
              <a:t>đo</a:t>
            </a:r>
            <a:r>
              <a:rPr lang="en-US" b="1">
                <a:solidFill>
                  <a:schemeClr val="accent2">
                    <a:lumMod val="60000"/>
                    <a:lumOff val="40000"/>
                  </a:schemeClr>
                </a:solidFill>
                <a:latin typeface="Barlow" panose="00000500000000000000" pitchFamily="2" charset="0"/>
              </a:rPr>
              <a:t> </a:t>
            </a:r>
            <a:r>
              <a:rPr lang="en-US" b="1" err="1">
                <a:solidFill>
                  <a:schemeClr val="accent2">
                    <a:lumMod val="60000"/>
                    <a:lumOff val="40000"/>
                  </a:schemeClr>
                </a:solidFill>
                <a:latin typeface="Barlow" panose="00000500000000000000" pitchFamily="2" charset="0"/>
              </a:rPr>
              <a:t>hiệu</a:t>
            </a:r>
            <a:r>
              <a:rPr lang="en-US" b="1">
                <a:solidFill>
                  <a:schemeClr val="accent2">
                    <a:lumMod val="60000"/>
                    <a:lumOff val="40000"/>
                  </a:schemeClr>
                </a:solidFill>
                <a:latin typeface="Barlow" panose="00000500000000000000" pitchFamily="2" charset="0"/>
              </a:rPr>
              <a:t> </a:t>
            </a:r>
            <a:r>
              <a:rPr lang="en-US" b="1" err="1">
                <a:solidFill>
                  <a:schemeClr val="accent2">
                    <a:lumMod val="60000"/>
                    <a:lumOff val="40000"/>
                  </a:schemeClr>
                </a:solidFill>
                <a:latin typeface="Barlow" panose="00000500000000000000" pitchFamily="2" charset="0"/>
              </a:rPr>
              <a:t>năng</a:t>
            </a:r>
            <a:r>
              <a:rPr lang="en-US" b="1">
                <a:solidFill>
                  <a:schemeClr val="accent2">
                    <a:lumMod val="60000"/>
                    <a:lumOff val="40000"/>
                  </a:schemeClr>
                </a:solidFill>
                <a:latin typeface="Barlow" panose="00000500000000000000" pitchFamily="2" charset="0"/>
              </a:rPr>
              <a:t> </a:t>
            </a:r>
            <a:r>
              <a:rPr lang="en-US" b="1" err="1">
                <a:solidFill>
                  <a:schemeClr val="accent2">
                    <a:lumMod val="60000"/>
                    <a:lumOff val="40000"/>
                  </a:schemeClr>
                </a:solidFill>
                <a:latin typeface="Barlow" panose="00000500000000000000" pitchFamily="2" charset="0"/>
              </a:rPr>
              <a:t>có</a:t>
            </a:r>
            <a:r>
              <a:rPr lang="en-US" sz="1400" b="1">
                <a:solidFill>
                  <a:schemeClr val="accent2">
                    <a:lumMod val="60000"/>
                    <a:lumOff val="40000"/>
                  </a:schemeClr>
                </a:solidFill>
                <a:latin typeface="Barlow" panose="00000500000000000000" pitchFamily="2" charset="0"/>
              </a:rPr>
              <a:t> </a:t>
            </a:r>
            <a:r>
              <a:rPr lang="en-US" sz="1400" b="1" err="1">
                <a:solidFill>
                  <a:schemeClr val="accent2">
                    <a:lumMod val="60000"/>
                    <a:lumOff val="40000"/>
                  </a:schemeClr>
                </a:solidFill>
                <a:latin typeface="Barlow" panose="00000500000000000000" pitchFamily="2" charset="0"/>
              </a:rPr>
              <a:t>xem</a:t>
            </a:r>
            <a:r>
              <a:rPr lang="en-US" sz="1400" b="1">
                <a:solidFill>
                  <a:schemeClr val="accent2">
                    <a:lumMod val="60000"/>
                    <a:lumOff val="40000"/>
                  </a:schemeClr>
                </a:solidFill>
                <a:latin typeface="Barlow" panose="00000500000000000000" pitchFamily="2" charset="0"/>
              </a:rPr>
              <a:t> </a:t>
            </a:r>
            <a:r>
              <a:rPr lang="en-US" sz="1400" b="1" err="1">
                <a:solidFill>
                  <a:schemeClr val="accent2">
                    <a:lumMod val="60000"/>
                    <a:lumOff val="40000"/>
                  </a:schemeClr>
                </a:solidFill>
                <a:latin typeface="Barlow" panose="00000500000000000000" pitchFamily="2" charset="0"/>
              </a:rPr>
              <a:t>xét</a:t>
            </a:r>
            <a:r>
              <a:rPr lang="en-US" sz="1400" b="1">
                <a:solidFill>
                  <a:schemeClr val="accent2">
                    <a:lumMod val="60000"/>
                    <a:lumOff val="40000"/>
                  </a:schemeClr>
                </a:solidFill>
                <a:latin typeface="Barlow" panose="00000500000000000000" pitchFamily="2" charset="0"/>
              </a:rPr>
              <a:t> </a:t>
            </a:r>
            <a:r>
              <a:rPr lang="en-US" sz="1400" b="1" err="1">
                <a:solidFill>
                  <a:schemeClr val="accent2">
                    <a:lumMod val="60000"/>
                    <a:lumOff val="40000"/>
                  </a:schemeClr>
                </a:solidFill>
                <a:latin typeface="Barlow" panose="00000500000000000000" pitchFamily="2" charset="0"/>
              </a:rPr>
              <a:t>sự</a:t>
            </a:r>
            <a:r>
              <a:rPr lang="en-US" sz="1400" b="1">
                <a:solidFill>
                  <a:schemeClr val="accent2">
                    <a:lumMod val="60000"/>
                    <a:lumOff val="40000"/>
                  </a:schemeClr>
                </a:solidFill>
                <a:latin typeface="Barlow" panose="00000500000000000000" pitchFamily="2" charset="0"/>
              </a:rPr>
              <a:t> </a:t>
            </a:r>
            <a:r>
              <a:rPr lang="en-US" sz="1400" b="1" err="1">
                <a:solidFill>
                  <a:schemeClr val="accent2">
                    <a:lumMod val="60000"/>
                    <a:lumOff val="40000"/>
                  </a:schemeClr>
                </a:solidFill>
                <a:latin typeface="Barlow" panose="00000500000000000000" pitchFamily="2" charset="0"/>
              </a:rPr>
              <a:t>tương</a:t>
            </a:r>
            <a:r>
              <a:rPr lang="en-US" sz="1400" b="1">
                <a:solidFill>
                  <a:schemeClr val="accent2">
                    <a:lumMod val="60000"/>
                    <a:lumOff val="40000"/>
                  </a:schemeClr>
                </a:solidFill>
                <a:latin typeface="Barlow" panose="00000500000000000000" pitchFamily="2" charset="0"/>
              </a:rPr>
              <a:t> </a:t>
            </a:r>
            <a:r>
              <a:rPr lang="en-US" sz="1400" b="1" err="1">
                <a:solidFill>
                  <a:schemeClr val="accent2">
                    <a:lumMod val="60000"/>
                    <a:lumOff val="40000"/>
                  </a:schemeClr>
                </a:solidFill>
                <a:latin typeface="Barlow" panose="00000500000000000000" pitchFamily="2" charset="0"/>
              </a:rPr>
              <a:t>tác</a:t>
            </a:r>
            <a:r>
              <a:rPr lang="en-US" sz="1400" b="1">
                <a:solidFill>
                  <a:schemeClr val="accent2">
                    <a:lumMod val="60000"/>
                    <a:lumOff val="40000"/>
                  </a:schemeClr>
                </a:solidFill>
                <a:latin typeface="Barlow" panose="00000500000000000000" pitchFamily="2" charset="0"/>
              </a:rPr>
              <a:t> </a:t>
            </a:r>
            <a:r>
              <a:rPr lang="en-US" sz="1400" b="1" err="1">
                <a:solidFill>
                  <a:schemeClr val="accent2">
                    <a:lumMod val="60000"/>
                    <a:lumOff val="40000"/>
                  </a:schemeClr>
                </a:solidFill>
                <a:latin typeface="Barlow" panose="00000500000000000000" pitchFamily="2" charset="0"/>
              </a:rPr>
              <a:t>giữa</a:t>
            </a:r>
            <a:r>
              <a:rPr lang="en-US" sz="1400" b="1">
                <a:solidFill>
                  <a:schemeClr val="accent2">
                    <a:lumMod val="60000"/>
                    <a:lumOff val="40000"/>
                  </a:schemeClr>
                </a:solidFill>
                <a:latin typeface="Barlow" panose="00000500000000000000" pitchFamily="2" charset="0"/>
              </a:rPr>
              <a:t> </a:t>
            </a:r>
            <a:r>
              <a:rPr lang="en-US" sz="1400" b="1" err="1">
                <a:solidFill>
                  <a:schemeClr val="accent2">
                    <a:lumMod val="60000"/>
                    <a:lumOff val="40000"/>
                  </a:schemeClr>
                </a:solidFill>
                <a:latin typeface="Barlow" panose="00000500000000000000" pitchFamily="2" charset="0"/>
              </a:rPr>
              <a:t>các</a:t>
            </a:r>
            <a:r>
              <a:rPr lang="en-US" sz="1400" b="1">
                <a:solidFill>
                  <a:schemeClr val="accent2">
                    <a:lumMod val="60000"/>
                    <a:lumOff val="40000"/>
                  </a:schemeClr>
                </a:solidFill>
                <a:latin typeface="Barlow" panose="00000500000000000000" pitchFamily="2" charset="0"/>
              </a:rPr>
              <a:t> </a:t>
            </a:r>
            <a:r>
              <a:rPr lang="en-US" sz="1400" b="1" err="1">
                <a:solidFill>
                  <a:schemeClr val="accent2">
                    <a:lumMod val="60000"/>
                    <a:lumOff val="40000"/>
                  </a:schemeClr>
                </a:solidFill>
                <a:latin typeface="Barlow" panose="00000500000000000000" pitchFamily="2" charset="0"/>
              </a:rPr>
              <a:t>đối</a:t>
            </a:r>
            <a:r>
              <a:rPr lang="en-US" sz="1400" b="1">
                <a:solidFill>
                  <a:schemeClr val="accent2">
                    <a:lumMod val="60000"/>
                    <a:lumOff val="40000"/>
                  </a:schemeClr>
                </a:solidFill>
                <a:latin typeface="Barlow" panose="00000500000000000000" pitchFamily="2" charset="0"/>
              </a:rPr>
              <a:t> </a:t>
            </a:r>
            <a:r>
              <a:rPr lang="en-US" sz="1400" b="1" err="1">
                <a:solidFill>
                  <a:schemeClr val="accent2">
                    <a:lumMod val="60000"/>
                    <a:lumOff val="40000"/>
                  </a:schemeClr>
                </a:solidFill>
                <a:latin typeface="Barlow" panose="00000500000000000000" pitchFamily="2" charset="0"/>
              </a:rPr>
              <a:t>tượng</a:t>
            </a:r>
            <a:endParaRPr lang="en-US" sz="1400" b="1">
              <a:solidFill>
                <a:schemeClr val="accent2">
                  <a:lumMod val="60000"/>
                  <a:lumOff val="40000"/>
                </a:schemeClr>
              </a:solidFill>
              <a:latin typeface="Barlow" panose="00000500000000000000" pitchFamily="2" charset="0"/>
            </a:endParaRPr>
          </a:p>
        </p:txBody>
      </p:sp>
      <p:sp>
        <p:nvSpPr>
          <p:cNvPr id="8" name="Rectangle 7">
            <a:extLst>
              <a:ext uri="{FF2B5EF4-FFF2-40B4-BE49-F238E27FC236}">
                <a16:creationId xmlns:a16="http://schemas.microsoft.com/office/drawing/2014/main" id="{5B067693-8690-8917-ED8D-AB874DBA754C}"/>
              </a:ext>
            </a:extLst>
          </p:cNvPr>
          <p:cNvSpPr/>
          <p:nvPr/>
        </p:nvSpPr>
        <p:spPr>
          <a:xfrm>
            <a:off x="1422201" y="3105521"/>
            <a:ext cx="954009"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Conduct test</a:t>
            </a:r>
          </a:p>
        </p:txBody>
      </p:sp>
      <p:cxnSp>
        <p:nvCxnSpPr>
          <p:cNvPr id="9" name="Straight Arrow Connector 8">
            <a:extLst>
              <a:ext uri="{FF2B5EF4-FFF2-40B4-BE49-F238E27FC236}">
                <a16:creationId xmlns:a16="http://schemas.microsoft.com/office/drawing/2014/main" id="{A543193B-4BF5-B9E5-6F20-3438C1DEB7B4}"/>
              </a:ext>
            </a:extLst>
          </p:cNvPr>
          <p:cNvCxnSpPr>
            <a:cxnSpLocks/>
            <a:endCxn id="11" idx="0"/>
          </p:cNvCxnSpPr>
          <p:nvPr/>
        </p:nvCxnSpPr>
        <p:spPr>
          <a:xfrm>
            <a:off x="1290578" y="2103763"/>
            <a:ext cx="0" cy="19627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Flowchart: Connector 10">
            <a:extLst>
              <a:ext uri="{FF2B5EF4-FFF2-40B4-BE49-F238E27FC236}">
                <a16:creationId xmlns:a16="http://schemas.microsoft.com/office/drawing/2014/main" id="{5032AF4B-42F5-5589-FF0C-ECBA8CBCC1B2}"/>
              </a:ext>
            </a:extLst>
          </p:cNvPr>
          <p:cNvSpPr/>
          <p:nvPr/>
        </p:nvSpPr>
        <p:spPr>
          <a:xfrm>
            <a:off x="1014408" y="2300034"/>
            <a:ext cx="552340" cy="471957"/>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p3</a:t>
            </a:r>
          </a:p>
        </p:txBody>
      </p:sp>
      <p:cxnSp>
        <p:nvCxnSpPr>
          <p:cNvPr id="12" name="Straight Arrow Connector 11">
            <a:extLst>
              <a:ext uri="{FF2B5EF4-FFF2-40B4-BE49-F238E27FC236}">
                <a16:creationId xmlns:a16="http://schemas.microsoft.com/office/drawing/2014/main" id="{2897D4EE-17A8-961D-62EC-73DA5E6287D2}"/>
              </a:ext>
            </a:extLst>
          </p:cNvPr>
          <p:cNvCxnSpPr>
            <a:cxnSpLocks/>
            <a:endCxn id="13" idx="0"/>
          </p:cNvCxnSpPr>
          <p:nvPr/>
        </p:nvCxnSpPr>
        <p:spPr>
          <a:xfrm>
            <a:off x="2615412" y="2103763"/>
            <a:ext cx="0" cy="20008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Flowchart: Connector 12">
            <a:extLst>
              <a:ext uri="{FF2B5EF4-FFF2-40B4-BE49-F238E27FC236}">
                <a16:creationId xmlns:a16="http://schemas.microsoft.com/office/drawing/2014/main" id="{3A72A0A3-88AB-F33C-141C-ACE5B74945DC}"/>
              </a:ext>
            </a:extLst>
          </p:cNvPr>
          <p:cNvSpPr/>
          <p:nvPr/>
        </p:nvSpPr>
        <p:spPr>
          <a:xfrm>
            <a:off x="2339242" y="2303844"/>
            <a:ext cx="552340" cy="471957"/>
          </a:xfrm>
          <a:prstGeom prst="flowChartConnector">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p4</a:t>
            </a:r>
          </a:p>
        </p:txBody>
      </p:sp>
      <p:sp>
        <p:nvSpPr>
          <p:cNvPr id="15" name="TextBox 14">
            <a:extLst>
              <a:ext uri="{FF2B5EF4-FFF2-40B4-BE49-F238E27FC236}">
                <a16:creationId xmlns:a16="http://schemas.microsoft.com/office/drawing/2014/main" id="{8E3E45A7-2743-F8DE-7BB5-32EA53D73F3F}"/>
              </a:ext>
            </a:extLst>
          </p:cNvPr>
          <p:cNvSpPr txBox="1"/>
          <p:nvPr/>
        </p:nvSpPr>
        <p:spPr>
          <a:xfrm>
            <a:off x="1058927" y="3179776"/>
            <a:ext cx="343364" cy="307777"/>
          </a:xfrm>
          <a:prstGeom prst="rect">
            <a:avLst/>
          </a:prstGeom>
          <a:noFill/>
        </p:spPr>
        <p:txBody>
          <a:bodyPr wrap="none" rtlCol="0">
            <a:spAutoFit/>
          </a:bodyPr>
          <a:lstStyle/>
          <a:p>
            <a:r>
              <a:rPr lang="en-US" b="1"/>
              <a:t>t3</a:t>
            </a:r>
          </a:p>
        </p:txBody>
      </p:sp>
      <p:sp>
        <p:nvSpPr>
          <p:cNvPr id="16" name="Rectangle: Rounded Corners 15">
            <a:extLst>
              <a:ext uri="{FF2B5EF4-FFF2-40B4-BE49-F238E27FC236}">
                <a16:creationId xmlns:a16="http://schemas.microsoft.com/office/drawing/2014/main" id="{E7B12141-A293-98B4-9878-8BF189A6A8FD}"/>
              </a:ext>
            </a:extLst>
          </p:cNvPr>
          <p:cNvSpPr/>
          <p:nvPr/>
        </p:nvSpPr>
        <p:spPr>
          <a:xfrm>
            <a:off x="50173" y="1521369"/>
            <a:ext cx="1982161" cy="307778"/>
          </a:xfrm>
          <a:prstGeom prst="roundRect">
            <a:avLst/>
          </a:prstGeom>
          <a:solidFill>
            <a:schemeClr val="accent6">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tv1 = ((p3,T1),15,180)</a:t>
            </a:r>
          </a:p>
        </p:txBody>
      </p:sp>
      <p:sp>
        <p:nvSpPr>
          <p:cNvPr id="18" name="Rectangle: Rounded Corners 17">
            <a:extLst>
              <a:ext uri="{FF2B5EF4-FFF2-40B4-BE49-F238E27FC236}">
                <a16:creationId xmlns:a16="http://schemas.microsoft.com/office/drawing/2014/main" id="{22AB1B35-DD20-2F54-8A47-6A5E9460E8F8}"/>
              </a:ext>
            </a:extLst>
          </p:cNvPr>
          <p:cNvSpPr/>
          <p:nvPr/>
        </p:nvSpPr>
        <p:spPr>
          <a:xfrm>
            <a:off x="2085965" y="1520991"/>
            <a:ext cx="2092270" cy="537709"/>
          </a:xfrm>
          <a:prstGeom prst="roundRect">
            <a:avLst/>
          </a:prstGeom>
          <a:solidFill>
            <a:schemeClr val="accent6">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tv2 = ((p4,S1),150,180)</a:t>
            </a:r>
          </a:p>
          <a:p>
            <a:pPr algn="ctr"/>
            <a:r>
              <a:rPr lang="en-US">
                <a:ln w="0"/>
                <a:solidFill>
                  <a:schemeClr val="tx1"/>
                </a:solidFill>
                <a:effectLst>
                  <a:outerShdw blurRad="38100" dist="19050" dir="2700000" algn="tl" rotWithShape="0">
                    <a:schemeClr val="dk1">
                      <a:alpha val="40000"/>
                    </a:schemeClr>
                  </a:outerShdw>
                </a:effectLst>
              </a:rPr>
              <a:t>tv3 = ((p4,S2),165,180)</a:t>
            </a:r>
          </a:p>
        </p:txBody>
      </p:sp>
      <p:sp>
        <p:nvSpPr>
          <p:cNvPr id="21" name="Rectangle: Rounded Corners 20">
            <a:extLst>
              <a:ext uri="{FF2B5EF4-FFF2-40B4-BE49-F238E27FC236}">
                <a16:creationId xmlns:a16="http://schemas.microsoft.com/office/drawing/2014/main" id="{0C5230C4-AB4E-5514-E6C5-F69190C72C6C}"/>
              </a:ext>
            </a:extLst>
          </p:cNvPr>
          <p:cNvSpPr/>
          <p:nvPr/>
        </p:nvSpPr>
        <p:spPr>
          <a:xfrm>
            <a:off x="50173" y="3538248"/>
            <a:ext cx="1231993" cy="307778"/>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bg1"/>
                </a:solidFill>
                <a:effectLst>
                  <a:outerShdw blurRad="38100" dist="19050" dir="2700000" algn="tl" rotWithShape="0">
                    <a:schemeClr val="dk1">
                      <a:alpha val="40000"/>
                    </a:schemeClr>
                  </a:outerShdw>
                </a:effectLst>
              </a:rPr>
              <a:t>eo = (t3,e4)</a:t>
            </a:r>
          </a:p>
        </p:txBody>
      </p:sp>
      <p:sp>
        <p:nvSpPr>
          <p:cNvPr id="24" name="Arc 23">
            <a:extLst>
              <a:ext uri="{FF2B5EF4-FFF2-40B4-BE49-F238E27FC236}">
                <a16:creationId xmlns:a16="http://schemas.microsoft.com/office/drawing/2014/main" id="{778B9596-4BB2-C1E4-D771-C5265F6B26D4}"/>
              </a:ext>
            </a:extLst>
          </p:cNvPr>
          <p:cNvSpPr/>
          <p:nvPr/>
        </p:nvSpPr>
        <p:spPr>
          <a:xfrm rot="9577819">
            <a:off x="1986362" y="1828075"/>
            <a:ext cx="1628352" cy="750148"/>
          </a:xfrm>
          <a:prstGeom prst="arc">
            <a:avLst>
              <a:gd name="adj1" fmla="val 11490529"/>
              <a:gd name="adj2" fmla="val 16722918"/>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25" name="Đường kết nối Mũi tên Thẳng 17">
            <a:extLst>
              <a:ext uri="{FF2B5EF4-FFF2-40B4-BE49-F238E27FC236}">
                <a16:creationId xmlns:a16="http://schemas.microsoft.com/office/drawing/2014/main" id="{B5D63143-5CBA-D463-6E3F-7AC39F213EB0}"/>
              </a:ext>
            </a:extLst>
          </p:cNvPr>
          <p:cNvCxnSpPr>
            <a:cxnSpLocks/>
            <a:stCxn id="13" idx="4"/>
            <a:endCxn id="8" idx="0"/>
          </p:cNvCxnSpPr>
          <p:nvPr/>
        </p:nvCxnSpPr>
        <p:spPr>
          <a:xfrm flipH="1">
            <a:off x="1899206" y="2775801"/>
            <a:ext cx="716206" cy="329720"/>
          </a:xfrm>
          <a:prstGeom prst="straightConnector1">
            <a:avLst/>
          </a:prstGeom>
          <a:ln w="28575" cmpd="dbl">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0">
            <a:extLst>
              <a:ext uri="{FF2B5EF4-FFF2-40B4-BE49-F238E27FC236}">
                <a16:creationId xmlns:a16="http://schemas.microsoft.com/office/drawing/2014/main" id="{9836B425-AEB9-F23F-364C-CDEB3F6CF7EC}"/>
              </a:ext>
            </a:extLst>
          </p:cNvPr>
          <p:cNvCxnSpPr>
            <a:cxnSpLocks/>
            <a:stCxn id="11" idx="4"/>
            <a:endCxn id="8" idx="0"/>
          </p:cNvCxnSpPr>
          <p:nvPr/>
        </p:nvCxnSpPr>
        <p:spPr>
          <a:xfrm>
            <a:off x="1290578" y="2771991"/>
            <a:ext cx="608628" cy="33353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Arc 32">
            <a:extLst>
              <a:ext uri="{FF2B5EF4-FFF2-40B4-BE49-F238E27FC236}">
                <a16:creationId xmlns:a16="http://schemas.microsoft.com/office/drawing/2014/main" id="{25E6E758-55C8-5BB8-B71B-246A188CA247}"/>
              </a:ext>
            </a:extLst>
          </p:cNvPr>
          <p:cNvSpPr/>
          <p:nvPr/>
        </p:nvSpPr>
        <p:spPr>
          <a:xfrm rot="13178165">
            <a:off x="307284" y="1825292"/>
            <a:ext cx="959496" cy="715610"/>
          </a:xfrm>
          <a:prstGeom prst="arc">
            <a:avLst>
              <a:gd name="adj1" fmla="val 12050016"/>
              <a:gd name="adj2" fmla="val 471097"/>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F7F89AF7-96DC-17C5-A6DF-B200C37DC055}"/>
              </a:ext>
            </a:extLst>
          </p:cNvPr>
          <p:cNvSpPr/>
          <p:nvPr/>
        </p:nvSpPr>
        <p:spPr>
          <a:xfrm rot="20510557">
            <a:off x="402151" y="3170175"/>
            <a:ext cx="916540" cy="770089"/>
          </a:xfrm>
          <a:prstGeom prst="arc">
            <a:avLst>
              <a:gd name="adj1" fmla="val 12050016"/>
              <a:gd name="adj2" fmla="val 19763873"/>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2340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5A59-9862-C9DD-39C7-F7F0FD7F72F4}"/>
              </a:ext>
            </a:extLst>
          </p:cNvPr>
          <p:cNvSpPr>
            <a:spLocks noGrp="1"/>
          </p:cNvSpPr>
          <p:nvPr>
            <p:ph type="title"/>
          </p:nvPr>
        </p:nvSpPr>
        <p:spPr/>
        <p:txBody>
          <a:bodyPr/>
          <a:lstStyle/>
          <a:p>
            <a:r>
              <a:rPr lang="en-US"/>
              <a:t>Mục lục</a:t>
            </a:r>
          </a:p>
        </p:txBody>
      </p:sp>
      <p:sp>
        <p:nvSpPr>
          <p:cNvPr id="3" name="Subtitle 2">
            <a:extLst>
              <a:ext uri="{FF2B5EF4-FFF2-40B4-BE49-F238E27FC236}">
                <a16:creationId xmlns:a16="http://schemas.microsoft.com/office/drawing/2014/main" id="{FA2722E0-CB22-AB48-FA5D-5FD120E10CD0}"/>
              </a:ext>
            </a:extLst>
          </p:cNvPr>
          <p:cNvSpPr>
            <a:spLocks noGrp="1"/>
          </p:cNvSpPr>
          <p:nvPr>
            <p:ph type="subTitle" idx="1"/>
          </p:nvPr>
        </p:nvSpPr>
        <p:spPr>
          <a:xfrm>
            <a:off x="1632150" y="1434158"/>
            <a:ext cx="6784500" cy="373500"/>
          </a:xfrm>
          <a:noFill/>
          <a:ln>
            <a:noFill/>
          </a:ln>
        </p:spPr>
        <p:txBody>
          <a:bodyPr spcFirstLastPara="1" wrap="square" lIns="91425" tIns="91425" rIns="91425" bIns="91425" anchor="t" anchorCtr="0">
            <a:noAutofit/>
          </a:bodyPr>
          <a:lstStyle/>
          <a:p>
            <a:pPr algn="just">
              <a:buFont typeface="Nunito Light"/>
              <a:buChar char="●"/>
            </a:pPr>
            <a:r>
              <a:rPr lang="vi-VN" sz="1800">
                <a:solidFill>
                  <a:schemeClr val="bg2"/>
                </a:solidFill>
              </a:rPr>
              <a:t>Bài toán phân tích hiệu năng quy trình.</a:t>
            </a:r>
          </a:p>
          <a:p>
            <a:pPr algn="just">
              <a:buFont typeface="Nunito Light"/>
              <a:buChar char="●"/>
            </a:pPr>
            <a:r>
              <a:rPr lang="vi-VN" sz="1800">
                <a:solidFill>
                  <a:schemeClr val="bg2"/>
                </a:solidFill>
              </a:rPr>
              <a:t>Các phương pháp giải quyết bài toán.</a:t>
            </a:r>
          </a:p>
        </p:txBody>
      </p:sp>
      <p:sp>
        <p:nvSpPr>
          <p:cNvPr id="4" name="Subtitle 3">
            <a:extLst>
              <a:ext uri="{FF2B5EF4-FFF2-40B4-BE49-F238E27FC236}">
                <a16:creationId xmlns:a16="http://schemas.microsoft.com/office/drawing/2014/main" id="{0FC2D27B-25F9-A207-58AB-646092D7388E}"/>
              </a:ext>
            </a:extLst>
          </p:cNvPr>
          <p:cNvSpPr>
            <a:spLocks noGrp="1"/>
          </p:cNvSpPr>
          <p:nvPr>
            <p:ph type="subTitle" idx="2"/>
          </p:nvPr>
        </p:nvSpPr>
        <p:spPr>
          <a:xfrm>
            <a:off x="1632150" y="2451017"/>
            <a:ext cx="6784500" cy="373500"/>
          </a:xfrm>
        </p:spPr>
        <p:txBody>
          <a:bodyPr/>
          <a:lstStyle/>
          <a:p>
            <a:endParaRPr lang="en-US" sz="1800">
              <a:solidFill>
                <a:schemeClr val="bg2"/>
              </a:solidFill>
            </a:endParaRPr>
          </a:p>
        </p:txBody>
      </p:sp>
      <p:sp>
        <p:nvSpPr>
          <p:cNvPr id="5" name="Subtitle 4">
            <a:extLst>
              <a:ext uri="{FF2B5EF4-FFF2-40B4-BE49-F238E27FC236}">
                <a16:creationId xmlns:a16="http://schemas.microsoft.com/office/drawing/2014/main" id="{B72A1321-4579-3CCA-A4D5-7E5C169876AA}"/>
              </a:ext>
            </a:extLst>
          </p:cNvPr>
          <p:cNvSpPr>
            <a:spLocks noGrp="1"/>
          </p:cNvSpPr>
          <p:nvPr>
            <p:ph type="subTitle" idx="3"/>
          </p:nvPr>
        </p:nvSpPr>
        <p:spPr>
          <a:xfrm>
            <a:off x="1639527" y="3344716"/>
            <a:ext cx="6784500" cy="373500"/>
          </a:xfrm>
        </p:spPr>
        <p:txBody>
          <a:bodyPr/>
          <a:lstStyle/>
          <a:p>
            <a:endParaRPr lang="en-US" sz="1800"/>
          </a:p>
        </p:txBody>
      </p:sp>
      <p:sp>
        <p:nvSpPr>
          <p:cNvPr id="6" name="Subtitle 5">
            <a:extLst>
              <a:ext uri="{FF2B5EF4-FFF2-40B4-BE49-F238E27FC236}">
                <a16:creationId xmlns:a16="http://schemas.microsoft.com/office/drawing/2014/main" id="{51F6B51F-78DF-F87E-42F8-A75B80960A3E}"/>
              </a:ext>
            </a:extLst>
          </p:cNvPr>
          <p:cNvSpPr>
            <a:spLocks noGrp="1"/>
          </p:cNvSpPr>
          <p:nvPr>
            <p:ph type="subTitle" idx="4"/>
          </p:nvPr>
        </p:nvSpPr>
        <p:spPr>
          <a:xfrm>
            <a:off x="1639527" y="4238418"/>
            <a:ext cx="6784500" cy="373500"/>
          </a:xfrm>
        </p:spPr>
        <p:txBody>
          <a:bodyPr/>
          <a:lstStyle/>
          <a:p>
            <a:endParaRPr lang="en-US" sz="1800"/>
          </a:p>
        </p:txBody>
      </p:sp>
      <p:sp>
        <p:nvSpPr>
          <p:cNvPr id="7" name="Title 6">
            <a:extLst>
              <a:ext uri="{FF2B5EF4-FFF2-40B4-BE49-F238E27FC236}">
                <a16:creationId xmlns:a16="http://schemas.microsoft.com/office/drawing/2014/main" id="{82615B0E-5FB4-3791-DBCB-1BC6E15F6708}"/>
              </a:ext>
            </a:extLst>
          </p:cNvPr>
          <p:cNvSpPr>
            <a:spLocks noGrp="1"/>
          </p:cNvSpPr>
          <p:nvPr>
            <p:ph type="title" idx="5"/>
          </p:nvPr>
        </p:nvSpPr>
        <p:spPr/>
        <p:txBody>
          <a:bodyPr/>
          <a:lstStyle/>
          <a:p>
            <a:r>
              <a:rPr lang="en-US">
                <a:solidFill>
                  <a:schemeClr val="bg2"/>
                </a:solidFill>
              </a:rPr>
              <a:t>01</a:t>
            </a:r>
          </a:p>
        </p:txBody>
      </p:sp>
      <p:sp>
        <p:nvSpPr>
          <p:cNvPr id="8" name="Title 7">
            <a:extLst>
              <a:ext uri="{FF2B5EF4-FFF2-40B4-BE49-F238E27FC236}">
                <a16:creationId xmlns:a16="http://schemas.microsoft.com/office/drawing/2014/main" id="{69D66E0B-5C56-07A8-90E3-B146C8512550}"/>
              </a:ext>
            </a:extLst>
          </p:cNvPr>
          <p:cNvSpPr>
            <a:spLocks noGrp="1"/>
          </p:cNvSpPr>
          <p:nvPr>
            <p:ph type="title" idx="6"/>
          </p:nvPr>
        </p:nvSpPr>
        <p:spPr>
          <a:xfrm>
            <a:off x="726781" y="3016687"/>
            <a:ext cx="865500" cy="447600"/>
          </a:xfrm>
        </p:spPr>
        <p:txBody>
          <a:bodyPr/>
          <a:lstStyle/>
          <a:p>
            <a:r>
              <a:rPr lang="en-US"/>
              <a:t>03</a:t>
            </a:r>
          </a:p>
        </p:txBody>
      </p:sp>
      <p:sp>
        <p:nvSpPr>
          <p:cNvPr id="9" name="Title 8">
            <a:extLst>
              <a:ext uri="{FF2B5EF4-FFF2-40B4-BE49-F238E27FC236}">
                <a16:creationId xmlns:a16="http://schemas.microsoft.com/office/drawing/2014/main" id="{CE76F71D-49D1-CB9C-96BB-469CE7141A2C}"/>
              </a:ext>
            </a:extLst>
          </p:cNvPr>
          <p:cNvSpPr>
            <a:spLocks noGrp="1"/>
          </p:cNvSpPr>
          <p:nvPr>
            <p:ph type="title" idx="7"/>
          </p:nvPr>
        </p:nvSpPr>
        <p:spPr>
          <a:xfrm>
            <a:off x="720014" y="2122991"/>
            <a:ext cx="865500" cy="447600"/>
          </a:xfrm>
        </p:spPr>
        <p:txBody>
          <a:bodyPr/>
          <a:lstStyle/>
          <a:p>
            <a:r>
              <a:rPr lang="en-US">
                <a:solidFill>
                  <a:schemeClr val="bg2"/>
                </a:solidFill>
              </a:rPr>
              <a:t>02</a:t>
            </a:r>
          </a:p>
        </p:txBody>
      </p:sp>
      <p:sp>
        <p:nvSpPr>
          <p:cNvPr id="10" name="Title 9">
            <a:extLst>
              <a:ext uri="{FF2B5EF4-FFF2-40B4-BE49-F238E27FC236}">
                <a16:creationId xmlns:a16="http://schemas.microsoft.com/office/drawing/2014/main" id="{93968DE5-F24D-2DAE-80C0-91CA4D255F4F}"/>
              </a:ext>
            </a:extLst>
          </p:cNvPr>
          <p:cNvSpPr>
            <a:spLocks noGrp="1"/>
          </p:cNvSpPr>
          <p:nvPr>
            <p:ph type="title" idx="8"/>
          </p:nvPr>
        </p:nvSpPr>
        <p:spPr>
          <a:xfrm>
            <a:off x="726789" y="3910387"/>
            <a:ext cx="865500" cy="447600"/>
          </a:xfrm>
        </p:spPr>
        <p:txBody>
          <a:bodyPr/>
          <a:lstStyle/>
          <a:p>
            <a:r>
              <a:rPr lang="en-US"/>
              <a:t>04</a:t>
            </a:r>
          </a:p>
        </p:txBody>
      </p:sp>
      <p:sp>
        <p:nvSpPr>
          <p:cNvPr id="11" name="Subtitle 10">
            <a:extLst>
              <a:ext uri="{FF2B5EF4-FFF2-40B4-BE49-F238E27FC236}">
                <a16:creationId xmlns:a16="http://schemas.microsoft.com/office/drawing/2014/main" id="{222A0C9C-8B61-58B2-475C-B308F7D83242}"/>
              </a:ext>
            </a:extLst>
          </p:cNvPr>
          <p:cNvSpPr>
            <a:spLocks noGrp="1"/>
          </p:cNvSpPr>
          <p:nvPr>
            <p:ph type="subTitle" idx="9"/>
          </p:nvPr>
        </p:nvSpPr>
        <p:spPr/>
        <p:txBody>
          <a:bodyPr/>
          <a:lstStyle/>
          <a:p>
            <a:r>
              <a:rPr lang="en-US" sz="2000">
                <a:solidFill>
                  <a:schemeClr val="bg2"/>
                </a:solidFill>
              </a:rPr>
              <a:t>Giới thiệu đề tài</a:t>
            </a:r>
          </a:p>
        </p:txBody>
      </p:sp>
      <p:sp>
        <p:nvSpPr>
          <p:cNvPr id="12" name="Subtitle 11">
            <a:extLst>
              <a:ext uri="{FF2B5EF4-FFF2-40B4-BE49-F238E27FC236}">
                <a16:creationId xmlns:a16="http://schemas.microsoft.com/office/drawing/2014/main" id="{D3D4EE9C-FA90-FD07-E54D-6CF79F370F22}"/>
              </a:ext>
            </a:extLst>
          </p:cNvPr>
          <p:cNvSpPr>
            <a:spLocks noGrp="1"/>
          </p:cNvSpPr>
          <p:nvPr>
            <p:ph type="subTitle" idx="13"/>
          </p:nvPr>
        </p:nvSpPr>
        <p:spPr>
          <a:xfrm>
            <a:off x="1632150" y="2122995"/>
            <a:ext cx="6784500" cy="447600"/>
          </a:xfrm>
        </p:spPr>
        <p:txBody>
          <a:bodyPr/>
          <a:lstStyle/>
          <a:p>
            <a:r>
              <a:rPr lang="en-US" sz="2000">
                <a:solidFill>
                  <a:schemeClr val="bg2"/>
                </a:solidFill>
              </a:rPr>
              <a:t>Phương pháp xem xét nhiều đối tượng</a:t>
            </a:r>
          </a:p>
        </p:txBody>
      </p:sp>
      <p:sp>
        <p:nvSpPr>
          <p:cNvPr id="13" name="Subtitle 12">
            <a:extLst>
              <a:ext uri="{FF2B5EF4-FFF2-40B4-BE49-F238E27FC236}">
                <a16:creationId xmlns:a16="http://schemas.microsoft.com/office/drawing/2014/main" id="{C776FF6A-3A9D-8392-97AB-3A1504069B14}"/>
              </a:ext>
            </a:extLst>
          </p:cNvPr>
          <p:cNvSpPr>
            <a:spLocks noGrp="1"/>
          </p:cNvSpPr>
          <p:nvPr>
            <p:ph type="subTitle" idx="14"/>
          </p:nvPr>
        </p:nvSpPr>
        <p:spPr>
          <a:xfrm>
            <a:off x="1639527" y="3016694"/>
            <a:ext cx="6784500" cy="447600"/>
          </a:xfrm>
        </p:spPr>
        <p:txBody>
          <a:bodyPr/>
          <a:lstStyle/>
          <a:p>
            <a:r>
              <a:rPr lang="en-US" sz="2000"/>
              <a:t>Thực nghiệm</a:t>
            </a:r>
          </a:p>
        </p:txBody>
      </p:sp>
      <p:sp>
        <p:nvSpPr>
          <p:cNvPr id="14" name="Subtitle 13">
            <a:extLst>
              <a:ext uri="{FF2B5EF4-FFF2-40B4-BE49-F238E27FC236}">
                <a16:creationId xmlns:a16="http://schemas.microsoft.com/office/drawing/2014/main" id="{5EA36F42-B05D-B74B-2187-31D766607D77}"/>
              </a:ext>
            </a:extLst>
          </p:cNvPr>
          <p:cNvSpPr>
            <a:spLocks noGrp="1"/>
          </p:cNvSpPr>
          <p:nvPr>
            <p:ph type="subTitle" idx="15"/>
          </p:nvPr>
        </p:nvSpPr>
        <p:spPr>
          <a:xfrm>
            <a:off x="1639527" y="3910393"/>
            <a:ext cx="6784500" cy="447600"/>
          </a:xfrm>
        </p:spPr>
        <p:txBody>
          <a:bodyPr/>
          <a:lstStyle/>
          <a:p>
            <a:r>
              <a:rPr lang="en-US" sz="2000"/>
              <a:t>Tổng kết và hướng phát triển</a:t>
            </a:r>
          </a:p>
        </p:txBody>
      </p:sp>
    </p:spTree>
    <p:extLst>
      <p:ext uri="{BB962C8B-B14F-4D97-AF65-F5344CB8AC3E}">
        <p14:creationId xmlns:p14="http://schemas.microsoft.com/office/powerpoint/2010/main" val="357397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8"/>
          <p:cNvSpPr txBox="1">
            <a:spLocks noGrp="1"/>
          </p:cNvSpPr>
          <p:nvPr>
            <p:ph type="title"/>
          </p:nvPr>
        </p:nvSpPr>
        <p:spPr>
          <a:xfrm>
            <a:off x="1298575" y="1911600"/>
            <a:ext cx="53694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rPr>
              <a:t>THỰC NGHIỆM</a:t>
            </a:r>
            <a:endParaRPr>
              <a:effectLst>
                <a:outerShdw blurRad="38100" dist="38100" dir="2700000" algn="tl">
                  <a:srgbClr val="000000">
                    <a:alpha val="43137"/>
                  </a:srgbClr>
                </a:outerShdw>
              </a:effectLst>
            </a:endParaRPr>
          </a:p>
        </p:txBody>
      </p:sp>
      <p:sp>
        <p:nvSpPr>
          <p:cNvPr id="383" name="Google Shape;383;p2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aleway" pitchFamily="2" charset="0"/>
              </a:rPr>
              <a:t>03</a:t>
            </a:r>
            <a:endParaRPr>
              <a:latin typeface="Raleway" pitchFamily="2" charset="0"/>
            </a:endParaRPr>
          </a:p>
        </p:txBody>
      </p:sp>
      <p:sp>
        <p:nvSpPr>
          <p:cNvPr id="384" name="Google Shape;384;p28"/>
          <p:cNvSpPr txBox="1">
            <a:spLocks noGrp="1"/>
          </p:cNvSpPr>
          <p:nvPr>
            <p:ph type="subTitle" idx="1"/>
          </p:nvPr>
        </p:nvSpPr>
        <p:spPr>
          <a:xfrm>
            <a:off x="1298574" y="2827500"/>
            <a:ext cx="6037891" cy="653100"/>
          </a:xfrm>
          <a:prstGeom prst="rect">
            <a:avLst/>
          </a:prstGeom>
        </p:spPr>
        <p:txBody>
          <a:bodyPr spcFirstLastPara="1" wrap="square" lIns="91425" tIns="91425" rIns="91425" bIns="91425" anchor="t" anchorCtr="0">
            <a:noAutofit/>
          </a:bodyPr>
          <a:lstStyle/>
          <a:p>
            <a:r>
              <a:rPr lang="en-US" sz="1800"/>
              <a:t>Kết quả thực nghiệm.</a:t>
            </a:r>
          </a:p>
        </p:txBody>
      </p:sp>
    </p:spTree>
    <p:extLst>
      <p:ext uri="{BB962C8B-B14F-4D97-AF65-F5344CB8AC3E}">
        <p14:creationId xmlns:p14="http://schemas.microsoft.com/office/powerpoint/2010/main" val="2920060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3">
            <a:extLst>
              <a:ext uri="{FF2B5EF4-FFF2-40B4-BE49-F238E27FC236}">
                <a16:creationId xmlns:a16="http://schemas.microsoft.com/office/drawing/2014/main" id="{538D450A-5F2C-102B-0F62-FD02F211322C}"/>
              </a:ext>
            </a:extLst>
          </p:cNvPr>
          <p:cNvSpPr txBox="1">
            <a:spLocks/>
          </p:cNvSpPr>
          <p:nvPr/>
        </p:nvSpPr>
        <p:spPr>
          <a:xfrm>
            <a:off x="720000" y="1017725"/>
            <a:ext cx="7833450" cy="1224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lgn="just">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buNone/>
            </a:pPr>
            <a:r>
              <a:rPr lang="en-US"/>
              <a:t>B</a:t>
            </a:r>
            <a:r>
              <a:rPr lang="vi-VN"/>
              <a:t>ộ dữ liệu</a:t>
            </a:r>
            <a:r>
              <a:rPr lang="en-US"/>
              <a:t> </a:t>
            </a:r>
            <a:r>
              <a:rPr lang="vi-VN"/>
              <a:t>về quy trình đăng ký khoản vay của một viện Tài chính Hà Lan, được cung</a:t>
            </a:r>
            <a:r>
              <a:rPr lang="en-US"/>
              <a:t> </a:t>
            </a:r>
            <a:r>
              <a:rPr lang="vi-VN"/>
              <a:t>cấp bởi Hội thảo Quốc tế về </a:t>
            </a:r>
            <a:r>
              <a:rPr lang="vi-VN" err="1"/>
              <a:t>Business</a:t>
            </a:r>
            <a:r>
              <a:rPr lang="vi-VN"/>
              <a:t> </a:t>
            </a:r>
            <a:r>
              <a:rPr lang="vi-VN" err="1"/>
              <a:t>Process</a:t>
            </a:r>
            <a:r>
              <a:rPr lang="vi-VN"/>
              <a:t> </a:t>
            </a:r>
            <a:r>
              <a:rPr lang="vi-VN" err="1"/>
              <a:t>Intelligence</a:t>
            </a:r>
            <a:r>
              <a:rPr lang="vi-VN"/>
              <a:t> (BPI) lần thứ 13</a:t>
            </a:r>
            <a:r>
              <a:rPr lang="en-US"/>
              <a:t> </a:t>
            </a:r>
            <a:r>
              <a:rPr lang="vi-VN"/>
              <a:t>diễn ra vào năm 2017.</a:t>
            </a:r>
            <a:endParaRPr lang="en-US"/>
          </a:p>
          <a:p>
            <a:pPr marL="139700" indent="0">
              <a:buNone/>
            </a:pPr>
            <a:endParaRPr lang="en-US"/>
          </a:p>
        </p:txBody>
      </p:sp>
      <p:sp>
        <p:nvSpPr>
          <p:cNvPr id="11" name="Title 3">
            <a:extLst>
              <a:ext uri="{FF2B5EF4-FFF2-40B4-BE49-F238E27FC236}">
                <a16:creationId xmlns:a16="http://schemas.microsoft.com/office/drawing/2014/main" id="{54B32E8B-47AA-B1B7-7B74-DDF4052F9E1E}"/>
              </a:ext>
            </a:extLst>
          </p:cNvPr>
          <p:cNvSpPr txBox="1">
            <a:spLocks/>
          </p:cNvSpPr>
          <p:nvPr/>
        </p:nvSpPr>
        <p:spPr>
          <a:xfrm>
            <a:off x="720000" y="445025"/>
            <a:ext cx="62976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Bộ</a:t>
            </a:r>
            <a:r>
              <a:rPr lang="en-US" sz="2400">
                <a:solidFill>
                  <a:schemeClr val="tx1"/>
                </a:solidFill>
              </a:rPr>
              <a:t> </a:t>
            </a:r>
            <a:r>
              <a:rPr lang="en-US" sz="2400" err="1">
                <a:solidFill>
                  <a:schemeClr val="tx1"/>
                </a:solidFill>
              </a:rPr>
              <a:t>dữ</a:t>
            </a:r>
            <a:r>
              <a:rPr lang="en-US" sz="2400">
                <a:solidFill>
                  <a:schemeClr val="tx1"/>
                </a:solidFill>
              </a:rPr>
              <a:t> </a:t>
            </a:r>
            <a:r>
              <a:rPr lang="en-US" sz="2400" err="1">
                <a:solidFill>
                  <a:schemeClr val="tx1"/>
                </a:solidFill>
              </a:rPr>
              <a:t>liệu</a:t>
            </a:r>
            <a:r>
              <a:rPr lang="en-US" sz="2400">
                <a:solidFill>
                  <a:schemeClr val="tx1"/>
                </a:solidFill>
              </a:rPr>
              <a:t> </a:t>
            </a:r>
            <a:r>
              <a:rPr lang="en-US" sz="2400" err="1">
                <a:solidFill>
                  <a:schemeClr val="tx1"/>
                </a:solidFill>
              </a:rPr>
              <a:t>sử</a:t>
            </a:r>
            <a:r>
              <a:rPr lang="en-US" sz="2400">
                <a:solidFill>
                  <a:schemeClr val="tx1"/>
                </a:solidFill>
              </a:rPr>
              <a:t> </a:t>
            </a:r>
            <a:r>
              <a:rPr lang="en-US" sz="2400" err="1">
                <a:solidFill>
                  <a:schemeClr val="tx1"/>
                </a:solidFill>
              </a:rPr>
              <a:t>dụng</a:t>
            </a:r>
            <a:endParaRPr lang="en-US" sz="2400">
              <a:solidFill>
                <a:schemeClr val="tx1"/>
              </a:solidFill>
            </a:endParaRPr>
          </a:p>
        </p:txBody>
      </p:sp>
      <p:sp>
        <p:nvSpPr>
          <p:cNvPr id="5" name="TextBox 4">
            <a:extLst>
              <a:ext uri="{FF2B5EF4-FFF2-40B4-BE49-F238E27FC236}">
                <a16:creationId xmlns:a16="http://schemas.microsoft.com/office/drawing/2014/main" id="{FE0ED7E2-6917-26D6-5023-132D0E88E5B8}"/>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25</a:t>
            </a:fld>
            <a:endParaRPr lang="en-US">
              <a:latin typeface="Barlow" panose="00000500000000000000" pitchFamily="2" charset="0"/>
              <a:cs typeface="Arial" panose="020B0604020202020204" pitchFamily="34" charset="0"/>
            </a:endParaRPr>
          </a:p>
        </p:txBody>
      </p:sp>
      <p:sp>
        <p:nvSpPr>
          <p:cNvPr id="2" name="Subtitle 3">
            <a:extLst>
              <a:ext uri="{FF2B5EF4-FFF2-40B4-BE49-F238E27FC236}">
                <a16:creationId xmlns:a16="http://schemas.microsoft.com/office/drawing/2014/main" id="{3E6A0257-2634-5CAE-D79E-6C9E961A57D2}"/>
              </a:ext>
            </a:extLst>
          </p:cNvPr>
          <p:cNvSpPr txBox="1">
            <a:spLocks/>
          </p:cNvSpPr>
          <p:nvPr/>
        </p:nvSpPr>
        <p:spPr>
          <a:xfrm>
            <a:off x="720000" y="1981200"/>
            <a:ext cx="7833450" cy="2789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lgn="just">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buNone/>
            </a:pPr>
            <a:r>
              <a:rPr lang="en-US"/>
              <a:t>B</a:t>
            </a:r>
            <a:r>
              <a:rPr lang="vi-VN"/>
              <a:t>ộ dữ liệu</a:t>
            </a:r>
            <a:r>
              <a:rPr lang="en-US"/>
              <a:t> </a:t>
            </a:r>
            <a:r>
              <a:rPr lang="vi-VN"/>
              <a:t>về quy trình đăng ký khoản vay của một viện Tài chính Hà Lan</a:t>
            </a:r>
            <a:r>
              <a:rPr lang="en-US"/>
              <a:t>:</a:t>
            </a:r>
          </a:p>
          <a:p>
            <a:r>
              <a:rPr lang="en-US" err="1"/>
              <a:t>Có</a:t>
            </a:r>
            <a:r>
              <a:rPr lang="en-US"/>
              <a:t> 2 </a:t>
            </a:r>
            <a:r>
              <a:rPr lang="en-US" err="1"/>
              <a:t>đối</a:t>
            </a:r>
            <a:r>
              <a:rPr lang="en-US"/>
              <a:t> </a:t>
            </a:r>
            <a:r>
              <a:rPr lang="en-US" err="1"/>
              <a:t>tượng</a:t>
            </a:r>
            <a:r>
              <a:rPr lang="en-US"/>
              <a:t> </a:t>
            </a:r>
            <a:r>
              <a:rPr lang="en-US" err="1"/>
              <a:t>chính</a:t>
            </a:r>
            <a:r>
              <a:rPr lang="en-US"/>
              <a:t> </a:t>
            </a:r>
            <a:r>
              <a:rPr lang="en-US" err="1"/>
              <a:t>tồn</a:t>
            </a:r>
            <a:r>
              <a:rPr lang="en-US"/>
              <a:t> </a:t>
            </a:r>
            <a:r>
              <a:rPr lang="en-US" err="1"/>
              <a:t>tại</a:t>
            </a:r>
            <a:r>
              <a:rPr lang="en-US"/>
              <a:t>: </a:t>
            </a:r>
            <a:r>
              <a:rPr lang="en-US" dirty="0" err="1"/>
              <a:t>đơn</a:t>
            </a:r>
            <a:r>
              <a:rPr lang="en-US"/>
              <a:t> </a:t>
            </a:r>
            <a:r>
              <a:rPr lang="en-US" err="1"/>
              <a:t>đăng</a:t>
            </a:r>
            <a:r>
              <a:rPr lang="en-US"/>
              <a:t> </a:t>
            </a:r>
            <a:r>
              <a:rPr lang="en-US" dirty="0" err="1"/>
              <a:t>ký</a:t>
            </a:r>
            <a:r>
              <a:rPr lang="en-US"/>
              <a:t> (Application) </a:t>
            </a:r>
            <a:r>
              <a:rPr lang="en-US" err="1"/>
              <a:t>và</a:t>
            </a:r>
            <a:r>
              <a:rPr lang="en-US"/>
              <a:t> </a:t>
            </a:r>
            <a:r>
              <a:rPr lang="en-US" dirty="0" err="1"/>
              <a:t>đề</a:t>
            </a:r>
            <a:r>
              <a:rPr lang="en-US"/>
              <a:t> </a:t>
            </a:r>
            <a:r>
              <a:rPr lang="en-US" err="1"/>
              <a:t>xuất</a:t>
            </a:r>
            <a:r>
              <a:rPr lang="en-US"/>
              <a:t> (Offer).</a:t>
            </a:r>
          </a:p>
          <a:p>
            <a:r>
              <a:rPr lang="en-US" err="1"/>
              <a:t>Một</a:t>
            </a:r>
            <a:r>
              <a:rPr lang="en-US"/>
              <a:t> </a:t>
            </a:r>
            <a:r>
              <a:rPr lang="en-US" err="1"/>
              <a:t>đơn</a:t>
            </a:r>
            <a:r>
              <a:rPr lang="en-US"/>
              <a:t> </a:t>
            </a:r>
            <a:r>
              <a:rPr lang="en-US" err="1"/>
              <a:t>đăng</a:t>
            </a:r>
            <a:r>
              <a:rPr lang="en-US"/>
              <a:t> </a:t>
            </a:r>
            <a:r>
              <a:rPr lang="en-US" dirty="0" err="1"/>
              <a:t>ký</a:t>
            </a:r>
            <a:r>
              <a:rPr lang="en-US"/>
              <a:t> </a:t>
            </a:r>
            <a:r>
              <a:rPr lang="vi-VN"/>
              <a:t>có thể có một hoặc nhiều </a:t>
            </a:r>
            <a:r>
              <a:rPr lang="en-US" err="1"/>
              <a:t>đề</a:t>
            </a:r>
            <a:r>
              <a:rPr lang="en-US"/>
              <a:t> </a:t>
            </a:r>
            <a:r>
              <a:rPr lang="en-US" err="1"/>
              <a:t>xuất</a:t>
            </a:r>
            <a:r>
              <a:rPr lang="en-US"/>
              <a:t>. </a:t>
            </a:r>
          </a:p>
          <a:p>
            <a:r>
              <a:rPr lang="en-US"/>
              <a:t>K</a:t>
            </a:r>
            <a:r>
              <a:rPr lang="vi-VN"/>
              <a:t>hách hàng tạo đơn đăng ký bằng cách </a:t>
            </a:r>
            <a:r>
              <a:rPr lang="en-US" err="1"/>
              <a:t>đến</a:t>
            </a:r>
            <a:r>
              <a:rPr lang="en-US"/>
              <a:t> </a:t>
            </a:r>
            <a:r>
              <a:rPr lang="en-US" err="1"/>
              <a:t>trực</a:t>
            </a:r>
            <a:r>
              <a:rPr lang="en-US"/>
              <a:t> </a:t>
            </a:r>
            <a:r>
              <a:rPr lang="en-US" err="1"/>
              <a:t>tiếp</a:t>
            </a:r>
            <a:r>
              <a:rPr lang="en-US"/>
              <a:t> </a:t>
            </a:r>
            <a:r>
              <a:rPr lang="en-US" err="1"/>
              <a:t>ngân</a:t>
            </a:r>
            <a:r>
              <a:rPr lang="en-US"/>
              <a:t> </a:t>
            </a:r>
            <a:r>
              <a:rPr lang="en-US" err="1"/>
              <a:t>hàng</a:t>
            </a:r>
            <a:r>
              <a:rPr lang="en-US"/>
              <a:t> </a:t>
            </a:r>
            <a:r>
              <a:rPr lang="vi-VN"/>
              <a:t>hoặc sử dụng hệ thống trực tuyến</a:t>
            </a:r>
            <a:r>
              <a:rPr lang="en-US"/>
              <a:t>.</a:t>
            </a:r>
          </a:p>
          <a:p>
            <a:r>
              <a:rPr lang="vi-VN"/>
              <a:t>Sau khi hoàn thiện và </a:t>
            </a:r>
            <a:r>
              <a:rPr lang="en-US" err="1"/>
              <a:t>xác</a:t>
            </a:r>
            <a:r>
              <a:rPr lang="en-US"/>
              <a:t> </a:t>
            </a:r>
            <a:r>
              <a:rPr lang="en-US" err="1"/>
              <a:t>minh</a:t>
            </a:r>
            <a:r>
              <a:rPr lang="en-US"/>
              <a:t> </a:t>
            </a:r>
            <a:r>
              <a:rPr lang="vi-VN"/>
              <a:t>hồ sơ</a:t>
            </a:r>
            <a:r>
              <a:rPr lang="en-US"/>
              <a:t>, </a:t>
            </a:r>
            <a:r>
              <a:rPr lang="vi-VN"/>
              <a:t>đề xuất </a:t>
            </a:r>
            <a:r>
              <a:rPr lang="en-US" err="1"/>
              <a:t>khoản</a:t>
            </a:r>
            <a:r>
              <a:rPr lang="vi-VN"/>
              <a:t> vay cho khách h</a:t>
            </a:r>
            <a:r>
              <a:rPr lang="en-US" err="1"/>
              <a:t>àng</a:t>
            </a:r>
            <a:r>
              <a:rPr lang="en-US"/>
              <a:t> </a:t>
            </a:r>
            <a:r>
              <a:rPr lang="en-US" err="1"/>
              <a:t>sẽ</a:t>
            </a:r>
            <a:r>
              <a:rPr lang="en-US"/>
              <a:t> </a:t>
            </a:r>
            <a:r>
              <a:rPr lang="en-US" err="1"/>
              <a:t>được</a:t>
            </a:r>
            <a:r>
              <a:rPr lang="en-US"/>
              <a:t> </a:t>
            </a:r>
            <a:r>
              <a:rPr lang="en-US" err="1"/>
              <a:t>gửi</a:t>
            </a:r>
            <a:r>
              <a:rPr lang="en-US"/>
              <a:t> </a:t>
            </a:r>
            <a:r>
              <a:rPr lang="en-US" err="1"/>
              <a:t>và</a:t>
            </a:r>
            <a:r>
              <a:rPr lang="en-US"/>
              <a:t> </a:t>
            </a:r>
            <a:r>
              <a:rPr lang="en-US" err="1"/>
              <a:t>có</a:t>
            </a:r>
            <a:r>
              <a:rPr lang="en-US"/>
              <a:t> </a:t>
            </a:r>
            <a:r>
              <a:rPr lang="en-US" err="1"/>
              <a:t>thể</a:t>
            </a:r>
            <a:r>
              <a:rPr lang="en-US"/>
              <a:t> </a:t>
            </a:r>
            <a:r>
              <a:rPr lang="en-US" err="1"/>
              <a:t>xác</a:t>
            </a:r>
            <a:r>
              <a:rPr lang="en-US"/>
              <a:t> </a:t>
            </a:r>
            <a:r>
              <a:rPr lang="en-US" err="1"/>
              <a:t>nhận</a:t>
            </a:r>
            <a:r>
              <a:rPr lang="en-US"/>
              <a:t> </a:t>
            </a:r>
            <a:r>
              <a:rPr lang="en-US" err="1"/>
              <a:t>thông</a:t>
            </a:r>
            <a:r>
              <a:rPr lang="en-US"/>
              <a:t> qua </a:t>
            </a:r>
            <a:r>
              <a:rPr lang="en-US" err="1"/>
              <a:t>cuộc</a:t>
            </a:r>
            <a:r>
              <a:rPr lang="en-US"/>
              <a:t> </a:t>
            </a:r>
            <a:r>
              <a:rPr lang="en-US" err="1"/>
              <a:t>gọi</a:t>
            </a:r>
            <a:r>
              <a:rPr lang="en-US"/>
              <a:t>, email</a:t>
            </a:r>
            <a:r>
              <a:rPr lang="vi-VN"/>
              <a:t>. Một đề xuất có thể được chấp nhận hoặc hủy bỏ.</a:t>
            </a:r>
            <a:endParaRPr lang="en-US"/>
          </a:p>
          <a:p>
            <a:pPr marL="139700" indent="0">
              <a:buNone/>
            </a:pPr>
            <a:endParaRPr lang="en-US"/>
          </a:p>
          <a:p>
            <a:pPr marL="139700" indent="0">
              <a:buNone/>
            </a:pPr>
            <a:endParaRPr lang="en-US"/>
          </a:p>
        </p:txBody>
      </p:sp>
    </p:spTree>
    <p:extLst>
      <p:ext uri="{BB962C8B-B14F-4D97-AF65-F5344CB8AC3E}">
        <p14:creationId xmlns:p14="http://schemas.microsoft.com/office/powerpoint/2010/main" val="35360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3">
            <a:extLst>
              <a:ext uri="{FF2B5EF4-FFF2-40B4-BE49-F238E27FC236}">
                <a16:creationId xmlns:a16="http://schemas.microsoft.com/office/drawing/2014/main" id="{538D450A-5F2C-102B-0F62-FD02F211322C}"/>
              </a:ext>
            </a:extLst>
          </p:cNvPr>
          <p:cNvSpPr txBox="1">
            <a:spLocks/>
          </p:cNvSpPr>
          <p:nvPr/>
        </p:nvSpPr>
        <p:spPr>
          <a:xfrm>
            <a:off x="720000" y="1017725"/>
            <a:ext cx="7833450" cy="1729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just">
              <a:buClr>
                <a:schemeClr val="dk1"/>
              </a:buClr>
              <a:buSzPts val="1400"/>
              <a:buFont typeface="Nunito Light"/>
              <a:buChar char="○"/>
              <a:defRPr sz="1800">
                <a:solidFill>
                  <a:schemeClr val="dk1"/>
                </a:solidFill>
                <a:latin typeface="Barlow"/>
                <a:ea typeface="Barlow"/>
                <a:cs typeface="Barlow"/>
              </a:defRPr>
            </a:lvl2pPr>
            <a:lvl3pPr marL="1371600" indent="-317500">
              <a:buClr>
                <a:schemeClr val="dk1"/>
              </a:buClr>
              <a:buSzPts val="1400"/>
              <a:buFont typeface="Nunito Light"/>
              <a:buChar char="■"/>
              <a:defRPr>
                <a:solidFill>
                  <a:schemeClr val="dk1"/>
                </a:solidFill>
                <a:latin typeface="Barlow"/>
                <a:ea typeface="Barlow"/>
                <a:cs typeface="Barlow"/>
              </a:defRPr>
            </a:lvl3pPr>
            <a:lvl4pPr marL="1828800" indent="-317500">
              <a:buClr>
                <a:schemeClr val="dk1"/>
              </a:buClr>
              <a:buSzPts val="1400"/>
              <a:buFont typeface="Nunito Light"/>
              <a:buChar char="●"/>
              <a:defRPr>
                <a:solidFill>
                  <a:schemeClr val="dk1"/>
                </a:solidFill>
                <a:latin typeface="Barlow"/>
                <a:ea typeface="Barlow"/>
                <a:cs typeface="Barlow"/>
              </a:defRPr>
            </a:lvl4pPr>
            <a:lvl5pPr marL="2286000" indent="-317500">
              <a:buClr>
                <a:schemeClr val="dk1"/>
              </a:buClr>
              <a:buSzPts val="1400"/>
              <a:buFont typeface="Nunito Light"/>
              <a:buChar char="○"/>
              <a:defRPr>
                <a:solidFill>
                  <a:schemeClr val="dk1"/>
                </a:solidFill>
                <a:latin typeface="Barlow"/>
                <a:ea typeface="Barlow"/>
                <a:cs typeface="Barlow"/>
              </a:defRPr>
            </a:lvl5pPr>
            <a:lvl6pPr marL="2743200" indent="-317500">
              <a:buClr>
                <a:schemeClr val="dk1"/>
              </a:buClr>
              <a:buSzPts val="1400"/>
              <a:buFont typeface="Nunito Light"/>
              <a:buChar char="■"/>
              <a:defRPr>
                <a:solidFill>
                  <a:schemeClr val="dk1"/>
                </a:solidFill>
                <a:latin typeface="Barlow"/>
                <a:ea typeface="Barlow"/>
                <a:cs typeface="Barlow"/>
              </a:defRPr>
            </a:lvl6pPr>
            <a:lvl7pPr marL="3200400" indent="-317500">
              <a:buClr>
                <a:schemeClr val="dk1"/>
              </a:buClr>
              <a:buSzPts val="1400"/>
              <a:buFont typeface="Nunito Light"/>
              <a:buChar char="●"/>
              <a:defRPr>
                <a:solidFill>
                  <a:schemeClr val="dk1"/>
                </a:solidFill>
                <a:latin typeface="Barlow"/>
                <a:ea typeface="Barlow"/>
                <a:cs typeface="Barlow"/>
              </a:defRPr>
            </a:lvl7pPr>
            <a:lvl8pPr marL="3657600" indent="-317500">
              <a:buClr>
                <a:schemeClr val="dk1"/>
              </a:buClr>
              <a:buSzPts val="1400"/>
              <a:buFont typeface="Nunito Light"/>
              <a:buChar char="○"/>
              <a:defRPr>
                <a:solidFill>
                  <a:schemeClr val="dk1"/>
                </a:solidFill>
                <a:latin typeface="Barlow"/>
                <a:ea typeface="Barlow"/>
                <a:cs typeface="Barlow"/>
              </a:defRPr>
            </a:lvl8pPr>
            <a:lvl9pPr marL="4114800" indent="-317500">
              <a:buClr>
                <a:schemeClr val="dk1"/>
              </a:buClr>
              <a:buSzPts val="1400"/>
              <a:buFont typeface="Nunito Light"/>
              <a:buChar char="■"/>
              <a:defRPr>
                <a:solidFill>
                  <a:schemeClr val="dk1"/>
                </a:solidFill>
                <a:latin typeface="Barlow"/>
                <a:ea typeface="Barlow"/>
                <a:cs typeface="Barlow"/>
              </a:defRPr>
            </a:lvl9pPr>
          </a:lstStyle>
          <a:p>
            <a:pPr marL="139700" indent="0">
              <a:buNone/>
            </a:pPr>
            <a:r>
              <a:rPr lang="en-US" err="1"/>
              <a:t>Với</a:t>
            </a:r>
            <a:r>
              <a:rPr lang="en-US"/>
              <a:t> </a:t>
            </a:r>
            <a:r>
              <a:rPr lang="en-US" err="1"/>
              <a:t>bộ</a:t>
            </a:r>
            <a:r>
              <a:rPr lang="en-US"/>
              <a:t> </a:t>
            </a:r>
            <a:r>
              <a:rPr lang="en-US" err="1"/>
              <a:t>dữ</a:t>
            </a:r>
            <a:r>
              <a:rPr lang="en-US"/>
              <a:t> </a:t>
            </a:r>
            <a:r>
              <a:rPr lang="en-US" err="1"/>
              <a:t>liệu</a:t>
            </a:r>
            <a:r>
              <a:rPr lang="en-US"/>
              <a:t> BPI 2017:</a:t>
            </a:r>
          </a:p>
          <a:p>
            <a:r>
              <a:rPr lang="en-US" err="1"/>
              <a:t>Tập</a:t>
            </a:r>
            <a:r>
              <a:rPr lang="en-US"/>
              <a:t> </a:t>
            </a:r>
            <a:r>
              <a:rPr lang="en-US" err="1"/>
              <a:t>trung</a:t>
            </a:r>
            <a:r>
              <a:rPr lang="en-US"/>
              <a:t> </a:t>
            </a:r>
            <a:r>
              <a:rPr lang="en-US" err="1"/>
              <a:t>vào</a:t>
            </a:r>
            <a:r>
              <a:rPr lang="en-US"/>
              <a:t> </a:t>
            </a:r>
            <a:r>
              <a:rPr lang="en-US" err="1"/>
              <a:t>các</a:t>
            </a:r>
            <a:r>
              <a:rPr lang="en-US"/>
              <a:t> </a:t>
            </a:r>
            <a:r>
              <a:rPr lang="en-US" err="1"/>
              <a:t>đề</a:t>
            </a:r>
            <a:r>
              <a:rPr lang="en-US"/>
              <a:t> </a:t>
            </a:r>
            <a:r>
              <a:rPr lang="en-US" err="1"/>
              <a:t>xuất</a:t>
            </a:r>
            <a:r>
              <a:rPr lang="en-US"/>
              <a:t> </a:t>
            </a:r>
            <a:r>
              <a:rPr lang="en-US" err="1"/>
              <a:t>cho</a:t>
            </a:r>
            <a:r>
              <a:rPr lang="en-US"/>
              <a:t> </a:t>
            </a:r>
            <a:r>
              <a:rPr lang="en-US" err="1"/>
              <a:t>vay</a:t>
            </a:r>
            <a:r>
              <a:rPr lang="en-US"/>
              <a:t> </a:t>
            </a:r>
            <a:r>
              <a:rPr lang="en-US" err="1"/>
              <a:t>bị</a:t>
            </a:r>
            <a:r>
              <a:rPr lang="en-US"/>
              <a:t> </a:t>
            </a:r>
            <a:r>
              <a:rPr lang="en-US" err="1"/>
              <a:t>hủy</a:t>
            </a:r>
            <a:r>
              <a:rPr lang="en-US"/>
              <a:t> </a:t>
            </a:r>
            <a:r>
              <a:rPr lang="en-US" err="1"/>
              <a:t>là</a:t>
            </a:r>
            <a:r>
              <a:rPr lang="en-US"/>
              <a:t> </a:t>
            </a:r>
            <a:r>
              <a:rPr lang="en-US" err="1"/>
              <a:t>chính</a:t>
            </a:r>
            <a:r>
              <a:rPr lang="en-US"/>
              <a:t>.</a:t>
            </a:r>
          </a:p>
          <a:p>
            <a:r>
              <a:rPr lang="en-US" err="1"/>
              <a:t>Lọc</a:t>
            </a:r>
            <a:r>
              <a:rPr lang="en-US"/>
              <a:t> </a:t>
            </a:r>
            <a:r>
              <a:rPr lang="en-US" err="1"/>
              <a:t>các</a:t>
            </a:r>
            <a:r>
              <a:rPr lang="en-US"/>
              <a:t> </a:t>
            </a:r>
            <a:r>
              <a:rPr lang="en-US" err="1"/>
              <a:t>hành</a:t>
            </a:r>
            <a:r>
              <a:rPr lang="en-US"/>
              <a:t> </a:t>
            </a:r>
            <a:r>
              <a:rPr lang="en-US" err="1"/>
              <a:t>động</a:t>
            </a:r>
            <a:r>
              <a:rPr lang="en-US"/>
              <a:t> </a:t>
            </a:r>
            <a:r>
              <a:rPr lang="en-US" err="1"/>
              <a:t>không</a:t>
            </a:r>
            <a:r>
              <a:rPr lang="en-US"/>
              <a:t> </a:t>
            </a:r>
            <a:r>
              <a:rPr lang="en-US" err="1"/>
              <a:t>thường</a:t>
            </a:r>
            <a:r>
              <a:rPr lang="en-US"/>
              <a:t> </a:t>
            </a:r>
            <a:r>
              <a:rPr lang="en-US" err="1"/>
              <a:t>xuyên</a:t>
            </a:r>
            <a:r>
              <a:rPr lang="en-US"/>
              <a:t> </a:t>
            </a:r>
            <a:r>
              <a:rPr lang="en-US" err="1"/>
              <a:t>xảy</a:t>
            </a:r>
            <a:r>
              <a:rPr lang="en-US"/>
              <a:t> </a:t>
            </a:r>
            <a:r>
              <a:rPr lang="en-US" err="1"/>
              <a:t>ra</a:t>
            </a:r>
            <a:r>
              <a:rPr lang="en-US"/>
              <a:t>, </a:t>
            </a:r>
            <a:r>
              <a:rPr lang="en-US" err="1"/>
              <a:t>chỉ</a:t>
            </a:r>
            <a:r>
              <a:rPr lang="en-US"/>
              <a:t> </a:t>
            </a:r>
            <a:r>
              <a:rPr lang="en-US" err="1"/>
              <a:t>giữ</a:t>
            </a:r>
            <a:r>
              <a:rPr lang="en-US"/>
              <a:t> </a:t>
            </a:r>
            <a:r>
              <a:rPr lang="en-US" err="1"/>
              <a:t>lại</a:t>
            </a:r>
            <a:r>
              <a:rPr lang="en-US"/>
              <a:t> 10 </a:t>
            </a:r>
            <a:r>
              <a:rPr lang="en-US" err="1"/>
              <a:t>hành</a:t>
            </a:r>
            <a:r>
              <a:rPr lang="en-US"/>
              <a:t> </a:t>
            </a:r>
            <a:r>
              <a:rPr lang="en-US" err="1"/>
              <a:t>động</a:t>
            </a:r>
            <a:r>
              <a:rPr lang="en-US"/>
              <a:t> </a:t>
            </a:r>
            <a:r>
              <a:rPr lang="en-US" err="1"/>
              <a:t>thường</a:t>
            </a:r>
            <a:r>
              <a:rPr lang="en-US"/>
              <a:t> </a:t>
            </a:r>
            <a:r>
              <a:rPr lang="en-US" err="1"/>
              <a:t>xuyên</a:t>
            </a:r>
            <a:r>
              <a:rPr lang="en-US"/>
              <a:t> </a:t>
            </a:r>
            <a:r>
              <a:rPr lang="en-US" err="1"/>
              <a:t>xảy</a:t>
            </a:r>
            <a:r>
              <a:rPr lang="en-US"/>
              <a:t> </a:t>
            </a:r>
            <a:r>
              <a:rPr lang="en-US" err="1"/>
              <a:t>ra</a:t>
            </a:r>
            <a:r>
              <a:rPr lang="en-US"/>
              <a:t> </a:t>
            </a:r>
            <a:r>
              <a:rPr lang="en-US" err="1"/>
              <a:t>nhất</a:t>
            </a:r>
            <a:r>
              <a:rPr lang="en-US"/>
              <a:t>.</a:t>
            </a:r>
          </a:p>
          <a:p>
            <a:r>
              <a:rPr lang="en-US" err="1"/>
              <a:t>Loại</a:t>
            </a:r>
            <a:r>
              <a:rPr lang="en-US"/>
              <a:t> </a:t>
            </a:r>
            <a:r>
              <a:rPr lang="en-US" err="1"/>
              <a:t>bỏ</a:t>
            </a:r>
            <a:r>
              <a:rPr lang="en-US"/>
              <a:t> </a:t>
            </a:r>
            <a:r>
              <a:rPr lang="en-US" err="1"/>
              <a:t>các</a:t>
            </a:r>
            <a:r>
              <a:rPr lang="en-US"/>
              <a:t> </a:t>
            </a:r>
            <a:r>
              <a:rPr lang="en-US" err="1"/>
              <a:t>hoạt</a:t>
            </a:r>
            <a:r>
              <a:rPr lang="en-US"/>
              <a:t> </a:t>
            </a:r>
            <a:r>
              <a:rPr lang="en-US" err="1"/>
              <a:t>động</a:t>
            </a:r>
            <a:r>
              <a:rPr lang="en-US"/>
              <a:t> </a:t>
            </a:r>
            <a:r>
              <a:rPr lang="en-US" err="1"/>
              <a:t>dư</a:t>
            </a:r>
            <a:r>
              <a:rPr lang="en-US"/>
              <a:t> </a:t>
            </a:r>
            <a:r>
              <a:rPr lang="en-US" err="1"/>
              <a:t>thừa</a:t>
            </a:r>
            <a:r>
              <a:rPr lang="en-US"/>
              <a:t>.</a:t>
            </a:r>
          </a:p>
        </p:txBody>
      </p:sp>
      <p:sp>
        <p:nvSpPr>
          <p:cNvPr id="11" name="Title 3">
            <a:extLst>
              <a:ext uri="{FF2B5EF4-FFF2-40B4-BE49-F238E27FC236}">
                <a16:creationId xmlns:a16="http://schemas.microsoft.com/office/drawing/2014/main" id="{54B32E8B-47AA-B1B7-7B74-DDF4052F9E1E}"/>
              </a:ext>
            </a:extLst>
          </p:cNvPr>
          <p:cNvSpPr txBox="1">
            <a:spLocks/>
          </p:cNvSpPr>
          <p:nvPr/>
        </p:nvSpPr>
        <p:spPr>
          <a:xfrm>
            <a:off x="720000" y="445025"/>
            <a:ext cx="62976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Rút</a:t>
            </a:r>
            <a:r>
              <a:rPr lang="en-US" sz="2400">
                <a:solidFill>
                  <a:schemeClr val="tx1"/>
                </a:solidFill>
              </a:rPr>
              <a:t> </a:t>
            </a:r>
            <a:r>
              <a:rPr lang="en-US" sz="2400" err="1">
                <a:solidFill>
                  <a:schemeClr val="tx1"/>
                </a:solidFill>
              </a:rPr>
              <a:t>trích</a:t>
            </a:r>
            <a:r>
              <a:rPr lang="en-US" sz="2400">
                <a:solidFill>
                  <a:schemeClr val="tx1"/>
                </a:solidFill>
              </a:rPr>
              <a:t> </a:t>
            </a:r>
            <a:r>
              <a:rPr lang="en-US" sz="2400" err="1">
                <a:solidFill>
                  <a:schemeClr val="tx1"/>
                </a:solidFill>
              </a:rPr>
              <a:t>dữ</a:t>
            </a:r>
            <a:r>
              <a:rPr lang="en-US" sz="2400">
                <a:solidFill>
                  <a:schemeClr val="tx1"/>
                </a:solidFill>
              </a:rPr>
              <a:t> </a:t>
            </a:r>
            <a:r>
              <a:rPr lang="en-US" sz="2400" err="1">
                <a:solidFill>
                  <a:schemeClr val="tx1"/>
                </a:solidFill>
              </a:rPr>
              <a:t>liệu</a:t>
            </a:r>
            <a:endParaRPr lang="en-US" sz="2400">
              <a:solidFill>
                <a:schemeClr val="tx1"/>
              </a:solidFill>
            </a:endParaRPr>
          </a:p>
        </p:txBody>
      </p:sp>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26</a:t>
            </a:fld>
            <a:endParaRPr lang="en-US">
              <a:latin typeface="Barlow" panose="00000500000000000000" pitchFamily="2" charset="0"/>
              <a:cs typeface="Arial" panose="020B0604020202020204" pitchFamily="34" charset="0"/>
            </a:endParaRPr>
          </a:p>
        </p:txBody>
      </p:sp>
      <p:sp>
        <p:nvSpPr>
          <p:cNvPr id="2" name="Subtitle 3">
            <a:extLst>
              <a:ext uri="{FF2B5EF4-FFF2-40B4-BE49-F238E27FC236}">
                <a16:creationId xmlns:a16="http://schemas.microsoft.com/office/drawing/2014/main" id="{F2E7D734-72DB-1AB8-9C36-2338EAFC1928}"/>
              </a:ext>
            </a:extLst>
          </p:cNvPr>
          <p:cNvSpPr txBox="1">
            <a:spLocks/>
          </p:cNvSpPr>
          <p:nvPr/>
        </p:nvSpPr>
        <p:spPr>
          <a:xfrm>
            <a:off x="720000" y="2747504"/>
            <a:ext cx="7833450" cy="1729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just">
              <a:buClr>
                <a:schemeClr val="dk1"/>
              </a:buClr>
              <a:buSzPts val="1400"/>
              <a:buFont typeface="Nunito Light"/>
              <a:buChar char="○"/>
              <a:defRPr sz="1800">
                <a:solidFill>
                  <a:schemeClr val="dk1"/>
                </a:solidFill>
                <a:latin typeface="Barlow"/>
                <a:ea typeface="Barlow"/>
                <a:cs typeface="Barlow"/>
              </a:defRPr>
            </a:lvl2pPr>
            <a:lvl3pPr marL="1371600" indent="-317500">
              <a:buClr>
                <a:schemeClr val="dk1"/>
              </a:buClr>
              <a:buSzPts val="1400"/>
              <a:buFont typeface="Nunito Light"/>
              <a:buChar char="■"/>
              <a:defRPr>
                <a:solidFill>
                  <a:schemeClr val="dk1"/>
                </a:solidFill>
                <a:latin typeface="Barlow"/>
                <a:ea typeface="Barlow"/>
                <a:cs typeface="Barlow"/>
              </a:defRPr>
            </a:lvl3pPr>
            <a:lvl4pPr marL="1828800" indent="-317500">
              <a:buClr>
                <a:schemeClr val="dk1"/>
              </a:buClr>
              <a:buSzPts val="1400"/>
              <a:buFont typeface="Nunito Light"/>
              <a:buChar char="●"/>
              <a:defRPr>
                <a:solidFill>
                  <a:schemeClr val="dk1"/>
                </a:solidFill>
                <a:latin typeface="Barlow"/>
                <a:ea typeface="Barlow"/>
                <a:cs typeface="Barlow"/>
              </a:defRPr>
            </a:lvl4pPr>
            <a:lvl5pPr marL="2286000" indent="-317500">
              <a:buClr>
                <a:schemeClr val="dk1"/>
              </a:buClr>
              <a:buSzPts val="1400"/>
              <a:buFont typeface="Nunito Light"/>
              <a:buChar char="○"/>
              <a:defRPr>
                <a:solidFill>
                  <a:schemeClr val="dk1"/>
                </a:solidFill>
                <a:latin typeface="Barlow"/>
                <a:ea typeface="Barlow"/>
                <a:cs typeface="Barlow"/>
              </a:defRPr>
            </a:lvl5pPr>
            <a:lvl6pPr marL="2743200" indent="-317500">
              <a:buClr>
                <a:schemeClr val="dk1"/>
              </a:buClr>
              <a:buSzPts val="1400"/>
              <a:buFont typeface="Nunito Light"/>
              <a:buChar char="■"/>
              <a:defRPr>
                <a:solidFill>
                  <a:schemeClr val="dk1"/>
                </a:solidFill>
                <a:latin typeface="Barlow"/>
                <a:ea typeface="Barlow"/>
                <a:cs typeface="Barlow"/>
              </a:defRPr>
            </a:lvl6pPr>
            <a:lvl7pPr marL="3200400" indent="-317500">
              <a:buClr>
                <a:schemeClr val="dk1"/>
              </a:buClr>
              <a:buSzPts val="1400"/>
              <a:buFont typeface="Nunito Light"/>
              <a:buChar char="●"/>
              <a:defRPr>
                <a:solidFill>
                  <a:schemeClr val="dk1"/>
                </a:solidFill>
                <a:latin typeface="Barlow"/>
                <a:ea typeface="Barlow"/>
                <a:cs typeface="Barlow"/>
              </a:defRPr>
            </a:lvl7pPr>
            <a:lvl8pPr marL="3657600" indent="-317500">
              <a:buClr>
                <a:schemeClr val="dk1"/>
              </a:buClr>
              <a:buSzPts val="1400"/>
              <a:buFont typeface="Nunito Light"/>
              <a:buChar char="○"/>
              <a:defRPr>
                <a:solidFill>
                  <a:schemeClr val="dk1"/>
                </a:solidFill>
                <a:latin typeface="Barlow"/>
                <a:ea typeface="Barlow"/>
                <a:cs typeface="Barlow"/>
              </a:defRPr>
            </a:lvl8pPr>
            <a:lvl9pPr marL="4114800" indent="-317500">
              <a:buClr>
                <a:schemeClr val="dk1"/>
              </a:buClr>
              <a:buSzPts val="1400"/>
              <a:buFont typeface="Nunito Light"/>
              <a:buChar char="■"/>
              <a:defRPr>
                <a:solidFill>
                  <a:schemeClr val="dk1"/>
                </a:solidFill>
                <a:latin typeface="Barlow"/>
                <a:ea typeface="Barlow"/>
                <a:cs typeface="Barlow"/>
              </a:defRPr>
            </a:lvl9pPr>
          </a:lstStyle>
          <a:p>
            <a:pPr marL="139700" indent="0">
              <a:buNone/>
            </a:pPr>
            <a:r>
              <a:rPr lang="en-US" err="1"/>
              <a:t>Bộ</a:t>
            </a:r>
            <a:r>
              <a:rPr lang="en-US"/>
              <a:t> </a:t>
            </a:r>
            <a:r>
              <a:rPr lang="en-US" err="1"/>
              <a:t>dữ</a:t>
            </a:r>
            <a:r>
              <a:rPr lang="en-US"/>
              <a:t> </a:t>
            </a:r>
            <a:r>
              <a:rPr lang="en-US" err="1"/>
              <a:t>liệu</a:t>
            </a:r>
            <a:r>
              <a:rPr lang="en-US"/>
              <a:t> BPI 2017 </a:t>
            </a:r>
            <a:r>
              <a:rPr lang="en-US" err="1"/>
              <a:t>sau</a:t>
            </a:r>
            <a:r>
              <a:rPr lang="en-US"/>
              <a:t> </a:t>
            </a:r>
            <a:r>
              <a:rPr lang="en-US" err="1"/>
              <a:t>khi</a:t>
            </a:r>
            <a:r>
              <a:rPr lang="en-US"/>
              <a:t> </a:t>
            </a:r>
            <a:r>
              <a:rPr lang="en-US" err="1"/>
              <a:t>rút</a:t>
            </a:r>
            <a:r>
              <a:rPr lang="en-US"/>
              <a:t> </a:t>
            </a:r>
            <a:r>
              <a:rPr lang="en-US" err="1"/>
              <a:t>trích</a:t>
            </a:r>
            <a:r>
              <a:rPr lang="en-US"/>
              <a:t>:</a:t>
            </a:r>
          </a:p>
          <a:p>
            <a:r>
              <a:rPr lang="en-US" err="1"/>
              <a:t>Gồm</a:t>
            </a:r>
            <a:r>
              <a:rPr lang="en-US"/>
              <a:t> 20,478 </a:t>
            </a:r>
            <a:r>
              <a:rPr lang="en-US" err="1"/>
              <a:t>sự</a:t>
            </a:r>
            <a:r>
              <a:rPr lang="en-US"/>
              <a:t> </a:t>
            </a:r>
            <a:r>
              <a:rPr lang="en-US" err="1"/>
              <a:t>kiện</a:t>
            </a:r>
            <a:r>
              <a:rPr lang="en-US"/>
              <a:t>.</a:t>
            </a:r>
          </a:p>
          <a:p>
            <a:r>
              <a:rPr lang="en-US"/>
              <a:t>Hoàn </a:t>
            </a:r>
            <a:r>
              <a:rPr lang="en-US" err="1"/>
              <a:t>thành</a:t>
            </a:r>
            <a:r>
              <a:rPr lang="en-US"/>
              <a:t> </a:t>
            </a:r>
            <a:r>
              <a:rPr lang="en-US" err="1"/>
              <a:t>bởi</a:t>
            </a:r>
            <a:r>
              <a:rPr lang="en-US"/>
              <a:t> 1,682 đơn </a:t>
            </a:r>
            <a:r>
              <a:rPr lang="en-US" err="1"/>
              <a:t>đăng</a:t>
            </a:r>
            <a:r>
              <a:rPr lang="en-US"/>
              <a:t> ký và 3,573 đề xuất.</a:t>
            </a:r>
          </a:p>
        </p:txBody>
      </p:sp>
    </p:spTree>
    <p:extLst>
      <p:ext uri="{BB962C8B-B14F-4D97-AF65-F5344CB8AC3E}">
        <p14:creationId xmlns:p14="http://schemas.microsoft.com/office/powerpoint/2010/main" val="1139212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3">
            <a:extLst>
              <a:ext uri="{FF2B5EF4-FFF2-40B4-BE49-F238E27FC236}">
                <a16:creationId xmlns:a16="http://schemas.microsoft.com/office/drawing/2014/main" id="{538D450A-5F2C-102B-0F62-FD02F211322C}"/>
              </a:ext>
            </a:extLst>
          </p:cNvPr>
          <p:cNvSpPr txBox="1">
            <a:spLocks/>
          </p:cNvSpPr>
          <p:nvPr/>
        </p:nvSpPr>
        <p:spPr>
          <a:xfrm>
            <a:off x="720000" y="1361754"/>
            <a:ext cx="7833450" cy="17297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just">
              <a:buClr>
                <a:schemeClr val="dk1"/>
              </a:buClr>
              <a:buSzPts val="1400"/>
              <a:buFont typeface="Nunito Light"/>
              <a:buChar char="○"/>
              <a:defRPr sz="1800">
                <a:solidFill>
                  <a:schemeClr val="dk1"/>
                </a:solidFill>
                <a:latin typeface="Barlow"/>
                <a:ea typeface="Barlow"/>
                <a:cs typeface="Barlow"/>
              </a:defRPr>
            </a:lvl2pPr>
            <a:lvl3pPr marL="1371600" indent="-317500">
              <a:buClr>
                <a:schemeClr val="dk1"/>
              </a:buClr>
              <a:buSzPts val="1400"/>
              <a:buFont typeface="Nunito Light"/>
              <a:buChar char="■"/>
              <a:defRPr>
                <a:solidFill>
                  <a:schemeClr val="dk1"/>
                </a:solidFill>
                <a:latin typeface="Barlow"/>
                <a:ea typeface="Barlow"/>
                <a:cs typeface="Barlow"/>
              </a:defRPr>
            </a:lvl3pPr>
            <a:lvl4pPr marL="1828800" indent="-317500">
              <a:buClr>
                <a:schemeClr val="dk1"/>
              </a:buClr>
              <a:buSzPts val="1400"/>
              <a:buFont typeface="Nunito Light"/>
              <a:buChar char="●"/>
              <a:defRPr>
                <a:solidFill>
                  <a:schemeClr val="dk1"/>
                </a:solidFill>
                <a:latin typeface="Barlow"/>
                <a:ea typeface="Barlow"/>
                <a:cs typeface="Barlow"/>
              </a:defRPr>
            </a:lvl4pPr>
            <a:lvl5pPr marL="2286000" indent="-317500">
              <a:buClr>
                <a:schemeClr val="dk1"/>
              </a:buClr>
              <a:buSzPts val="1400"/>
              <a:buFont typeface="Nunito Light"/>
              <a:buChar char="○"/>
              <a:defRPr>
                <a:solidFill>
                  <a:schemeClr val="dk1"/>
                </a:solidFill>
                <a:latin typeface="Barlow"/>
                <a:ea typeface="Barlow"/>
                <a:cs typeface="Barlow"/>
              </a:defRPr>
            </a:lvl5pPr>
            <a:lvl6pPr marL="2743200" indent="-317500">
              <a:buClr>
                <a:schemeClr val="dk1"/>
              </a:buClr>
              <a:buSzPts val="1400"/>
              <a:buFont typeface="Nunito Light"/>
              <a:buChar char="■"/>
              <a:defRPr>
                <a:solidFill>
                  <a:schemeClr val="dk1"/>
                </a:solidFill>
                <a:latin typeface="Barlow"/>
                <a:ea typeface="Barlow"/>
                <a:cs typeface="Barlow"/>
              </a:defRPr>
            </a:lvl6pPr>
            <a:lvl7pPr marL="3200400" indent="-317500">
              <a:buClr>
                <a:schemeClr val="dk1"/>
              </a:buClr>
              <a:buSzPts val="1400"/>
              <a:buFont typeface="Nunito Light"/>
              <a:buChar char="●"/>
              <a:defRPr>
                <a:solidFill>
                  <a:schemeClr val="dk1"/>
                </a:solidFill>
                <a:latin typeface="Barlow"/>
                <a:ea typeface="Barlow"/>
                <a:cs typeface="Barlow"/>
              </a:defRPr>
            </a:lvl7pPr>
            <a:lvl8pPr marL="3657600" indent="-317500">
              <a:buClr>
                <a:schemeClr val="dk1"/>
              </a:buClr>
              <a:buSzPts val="1400"/>
              <a:buFont typeface="Nunito Light"/>
              <a:buChar char="○"/>
              <a:defRPr>
                <a:solidFill>
                  <a:schemeClr val="dk1"/>
                </a:solidFill>
                <a:latin typeface="Barlow"/>
                <a:ea typeface="Barlow"/>
                <a:cs typeface="Barlow"/>
              </a:defRPr>
            </a:lvl8pPr>
            <a:lvl9pPr marL="4114800" indent="-317500">
              <a:buClr>
                <a:schemeClr val="dk1"/>
              </a:buClr>
              <a:buSzPts val="1400"/>
              <a:buFont typeface="Nunito Light"/>
              <a:buChar char="■"/>
              <a:defRPr>
                <a:solidFill>
                  <a:schemeClr val="dk1"/>
                </a:solidFill>
                <a:latin typeface="Barlow"/>
                <a:ea typeface="Barlow"/>
                <a:cs typeface="Barlow"/>
              </a:defRPr>
            </a:lvl9pPr>
          </a:lstStyle>
          <a:p>
            <a:pPr marL="139700" indent="0">
              <a:buNone/>
            </a:pPr>
            <a:r>
              <a:rPr lang="vi-VN"/>
              <a:t>Ở thí nghiệm đầu tiên, chúng em sẽ sử dụng phương pháp xem xét nhiều đối tượng để tiến hành thử nghiệm trên tập dữ liệu </a:t>
            </a:r>
            <a:r>
              <a:rPr lang="en-US"/>
              <a:t>‘’</a:t>
            </a:r>
            <a:r>
              <a:rPr lang="vi-VN"/>
              <a:t>BPI 2017”. Sau đó chúng em sẽ sử dụng kết quả có được để so sánh với kết quả trong bài báo </a:t>
            </a:r>
            <a:r>
              <a:rPr lang="vi-VN" err="1"/>
              <a:t>gố</a:t>
            </a:r>
            <a:r>
              <a:rPr lang="en-US"/>
              <a:t>c.</a:t>
            </a:r>
          </a:p>
        </p:txBody>
      </p:sp>
      <p:sp>
        <p:nvSpPr>
          <p:cNvPr id="11" name="Title 3">
            <a:extLst>
              <a:ext uri="{FF2B5EF4-FFF2-40B4-BE49-F238E27FC236}">
                <a16:creationId xmlns:a16="http://schemas.microsoft.com/office/drawing/2014/main" id="{54B32E8B-47AA-B1B7-7B74-DDF4052F9E1E}"/>
              </a:ext>
            </a:extLst>
          </p:cNvPr>
          <p:cNvSpPr txBox="1">
            <a:spLocks/>
          </p:cNvSpPr>
          <p:nvPr/>
        </p:nvSpPr>
        <p:spPr>
          <a:xfrm>
            <a:off x="720000" y="445025"/>
            <a:ext cx="8119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Thí</a:t>
            </a:r>
            <a:r>
              <a:rPr lang="en-US" sz="2400">
                <a:solidFill>
                  <a:schemeClr val="tx1"/>
                </a:solidFill>
              </a:rPr>
              <a:t> </a:t>
            </a:r>
            <a:r>
              <a:rPr lang="en-US" sz="2400" err="1">
                <a:solidFill>
                  <a:schemeClr val="tx1"/>
                </a:solidFill>
              </a:rPr>
              <a:t>nghiệm</a:t>
            </a:r>
            <a:r>
              <a:rPr lang="en-US" sz="2400">
                <a:solidFill>
                  <a:schemeClr val="tx1"/>
                </a:solidFill>
              </a:rPr>
              <a:t> 1 - So </a:t>
            </a:r>
            <a:r>
              <a:rPr lang="en-US" sz="2400" err="1">
                <a:solidFill>
                  <a:schemeClr val="tx1"/>
                </a:solidFill>
              </a:rPr>
              <a:t>sánh</a:t>
            </a:r>
            <a:r>
              <a:rPr lang="en-US" sz="2400">
                <a:solidFill>
                  <a:schemeClr val="tx1"/>
                </a:solidFill>
              </a:rPr>
              <a:t> </a:t>
            </a:r>
            <a:r>
              <a:rPr lang="en-US" sz="2400" err="1">
                <a:solidFill>
                  <a:schemeClr val="tx1"/>
                </a:solidFill>
              </a:rPr>
              <a:t>kết</a:t>
            </a:r>
            <a:r>
              <a:rPr lang="en-US" sz="2400">
                <a:solidFill>
                  <a:schemeClr val="tx1"/>
                </a:solidFill>
              </a:rPr>
              <a:t> </a:t>
            </a:r>
            <a:r>
              <a:rPr lang="en-US" sz="2400" err="1">
                <a:solidFill>
                  <a:schemeClr val="tx1"/>
                </a:solidFill>
              </a:rPr>
              <a:t>quả</a:t>
            </a:r>
            <a:r>
              <a:rPr lang="en-US" sz="2400">
                <a:solidFill>
                  <a:schemeClr val="tx1"/>
                </a:solidFill>
              </a:rPr>
              <a:t> </a:t>
            </a:r>
            <a:r>
              <a:rPr lang="en-US" sz="2400" err="1">
                <a:solidFill>
                  <a:schemeClr val="tx1"/>
                </a:solidFill>
              </a:rPr>
              <a:t>cài</a:t>
            </a:r>
            <a:r>
              <a:rPr lang="en-US" sz="2400">
                <a:solidFill>
                  <a:schemeClr val="tx1"/>
                </a:solidFill>
              </a:rPr>
              <a:t> </a:t>
            </a:r>
            <a:r>
              <a:rPr lang="en-US" sz="2400" err="1">
                <a:solidFill>
                  <a:schemeClr val="tx1"/>
                </a:solidFill>
              </a:rPr>
              <a:t>đặt</a:t>
            </a:r>
            <a:r>
              <a:rPr lang="en-US" sz="2400">
                <a:solidFill>
                  <a:schemeClr val="tx1"/>
                </a:solidFill>
              </a:rPr>
              <a:t> </a:t>
            </a:r>
            <a:r>
              <a:rPr lang="en-US" sz="2400" err="1">
                <a:solidFill>
                  <a:schemeClr val="tx1"/>
                </a:solidFill>
              </a:rPr>
              <a:t>của</a:t>
            </a:r>
            <a:r>
              <a:rPr lang="en-US" sz="2400">
                <a:solidFill>
                  <a:schemeClr val="tx1"/>
                </a:solidFill>
              </a:rPr>
              <a:t> </a:t>
            </a:r>
            <a:r>
              <a:rPr lang="en-US" sz="2400" err="1">
                <a:solidFill>
                  <a:schemeClr val="tx1"/>
                </a:solidFill>
              </a:rPr>
              <a:t>khóa</a:t>
            </a:r>
            <a:r>
              <a:rPr lang="en-US" sz="2400">
                <a:solidFill>
                  <a:schemeClr val="tx1"/>
                </a:solidFill>
              </a:rPr>
              <a:t> </a:t>
            </a:r>
            <a:r>
              <a:rPr lang="en-US" sz="2400" err="1">
                <a:solidFill>
                  <a:schemeClr val="tx1"/>
                </a:solidFill>
              </a:rPr>
              <a:t>luận</a:t>
            </a:r>
            <a:r>
              <a:rPr lang="en-US" sz="2400">
                <a:solidFill>
                  <a:schemeClr val="tx1"/>
                </a:solidFill>
              </a:rPr>
              <a:t> </a:t>
            </a:r>
            <a:r>
              <a:rPr lang="en-US" sz="2400" err="1">
                <a:solidFill>
                  <a:schemeClr val="tx1"/>
                </a:solidFill>
              </a:rPr>
              <a:t>với</a:t>
            </a:r>
            <a:r>
              <a:rPr lang="en-US" sz="2400">
                <a:solidFill>
                  <a:schemeClr val="tx1"/>
                </a:solidFill>
              </a:rPr>
              <a:t> </a:t>
            </a:r>
            <a:r>
              <a:rPr lang="en-US" sz="2400" err="1">
                <a:solidFill>
                  <a:schemeClr val="tx1"/>
                </a:solidFill>
              </a:rPr>
              <a:t>bài</a:t>
            </a:r>
            <a:r>
              <a:rPr lang="en-US" sz="2400">
                <a:solidFill>
                  <a:schemeClr val="tx1"/>
                </a:solidFill>
              </a:rPr>
              <a:t> </a:t>
            </a:r>
            <a:r>
              <a:rPr lang="en-US" sz="2400" err="1">
                <a:solidFill>
                  <a:schemeClr val="tx1"/>
                </a:solidFill>
              </a:rPr>
              <a:t>báo</a:t>
            </a:r>
            <a:r>
              <a:rPr lang="en-US" sz="2400">
                <a:solidFill>
                  <a:schemeClr val="tx1"/>
                </a:solidFill>
              </a:rPr>
              <a:t> </a:t>
            </a:r>
            <a:r>
              <a:rPr lang="en-US" sz="2400" err="1">
                <a:solidFill>
                  <a:schemeClr val="tx1"/>
                </a:solidFill>
              </a:rPr>
              <a:t>gốc</a:t>
            </a:r>
            <a:r>
              <a:rPr lang="en-US" sz="2400">
                <a:solidFill>
                  <a:schemeClr val="tx1"/>
                </a:solidFill>
              </a:rPr>
              <a:t> </a:t>
            </a:r>
          </a:p>
        </p:txBody>
      </p:sp>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27</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1915843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28</a:t>
            </a:fld>
            <a:endParaRPr lang="en-US">
              <a:latin typeface="Barlow" panose="00000500000000000000" pitchFamily="2" charset="0"/>
              <a:cs typeface="Arial" panose="020B0604020202020204" pitchFamily="34" charset="0"/>
            </a:endParaRPr>
          </a:p>
        </p:txBody>
      </p:sp>
      <p:pic>
        <p:nvPicPr>
          <p:cNvPr id="4" name="Hình ảnh 3">
            <a:extLst>
              <a:ext uri="{FF2B5EF4-FFF2-40B4-BE49-F238E27FC236}">
                <a16:creationId xmlns:a16="http://schemas.microsoft.com/office/drawing/2014/main" id="{A879505C-A293-1E62-C0CA-8F3322FA1EFF}"/>
              </a:ext>
            </a:extLst>
          </p:cNvPr>
          <p:cNvPicPr>
            <a:picLocks noChangeAspect="1"/>
          </p:cNvPicPr>
          <p:nvPr/>
        </p:nvPicPr>
        <p:blipFill>
          <a:blip r:embed="rId3"/>
          <a:stretch>
            <a:fillRect/>
          </a:stretch>
        </p:blipFill>
        <p:spPr>
          <a:xfrm>
            <a:off x="16934" y="1667933"/>
            <a:ext cx="4554810" cy="2286229"/>
          </a:xfrm>
          <a:prstGeom prst="rect">
            <a:avLst/>
          </a:prstGeom>
          <a:ln w="12700">
            <a:noFill/>
          </a:ln>
        </p:spPr>
      </p:pic>
      <p:pic>
        <p:nvPicPr>
          <p:cNvPr id="6" name="Hình ảnh 5">
            <a:extLst>
              <a:ext uri="{FF2B5EF4-FFF2-40B4-BE49-F238E27FC236}">
                <a16:creationId xmlns:a16="http://schemas.microsoft.com/office/drawing/2014/main" id="{F1C1467A-BECE-62D5-FD28-66E24F61A65D}"/>
              </a:ext>
            </a:extLst>
          </p:cNvPr>
          <p:cNvPicPr>
            <a:picLocks noChangeAspect="1"/>
          </p:cNvPicPr>
          <p:nvPr/>
        </p:nvPicPr>
        <p:blipFill>
          <a:blip r:embed="rId4"/>
          <a:stretch>
            <a:fillRect/>
          </a:stretch>
        </p:blipFill>
        <p:spPr>
          <a:xfrm>
            <a:off x="4824761" y="922729"/>
            <a:ext cx="4192858" cy="4356379"/>
          </a:xfrm>
          <a:prstGeom prst="rect">
            <a:avLst/>
          </a:prstGeom>
          <a:ln w="12700">
            <a:noFill/>
          </a:ln>
        </p:spPr>
      </p:pic>
      <p:sp>
        <p:nvSpPr>
          <p:cNvPr id="2" name="Title 3">
            <a:extLst>
              <a:ext uri="{FF2B5EF4-FFF2-40B4-BE49-F238E27FC236}">
                <a16:creationId xmlns:a16="http://schemas.microsoft.com/office/drawing/2014/main" id="{AA03095F-D1BD-BF8B-075A-1B3E0B87F130}"/>
              </a:ext>
            </a:extLst>
          </p:cNvPr>
          <p:cNvSpPr txBox="1">
            <a:spLocks/>
          </p:cNvSpPr>
          <p:nvPr/>
        </p:nvSpPr>
        <p:spPr>
          <a:xfrm>
            <a:off x="296667" y="-2575"/>
            <a:ext cx="46544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lgn="ctr"/>
            <a:r>
              <a:rPr lang="en-US" sz="2400" err="1">
                <a:solidFill>
                  <a:schemeClr val="tx1"/>
                </a:solidFill>
              </a:rPr>
              <a:t>Kết</a:t>
            </a:r>
            <a:r>
              <a:rPr lang="en-US" sz="2400">
                <a:solidFill>
                  <a:schemeClr val="tx1"/>
                </a:solidFill>
              </a:rPr>
              <a:t> </a:t>
            </a:r>
            <a:r>
              <a:rPr lang="en-US" sz="2400" err="1">
                <a:solidFill>
                  <a:schemeClr val="tx1"/>
                </a:solidFill>
              </a:rPr>
              <a:t>quả</a:t>
            </a:r>
            <a:r>
              <a:rPr lang="en-US" sz="2400">
                <a:solidFill>
                  <a:schemeClr val="tx1"/>
                </a:solidFill>
              </a:rPr>
              <a:t> bài báo gốc sử dụng phương pháp truyền thống</a:t>
            </a:r>
          </a:p>
        </p:txBody>
      </p:sp>
      <p:sp>
        <p:nvSpPr>
          <p:cNvPr id="5" name="Title 3">
            <a:extLst>
              <a:ext uri="{FF2B5EF4-FFF2-40B4-BE49-F238E27FC236}">
                <a16:creationId xmlns:a16="http://schemas.microsoft.com/office/drawing/2014/main" id="{FD8B23E3-6AC8-212C-2390-88F1C8A7B0C9}"/>
              </a:ext>
            </a:extLst>
          </p:cNvPr>
          <p:cNvSpPr txBox="1">
            <a:spLocks/>
          </p:cNvSpPr>
          <p:nvPr/>
        </p:nvSpPr>
        <p:spPr>
          <a:xfrm>
            <a:off x="4951142" y="-971"/>
            <a:ext cx="389619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lgn="ctr"/>
            <a:r>
              <a:rPr lang="en-US" sz="2400" err="1">
                <a:solidFill>
                  <a:schemeClr val="tx1"/>
                </a:solidFill>
              </a:rPr>
              <a:t>Kết</a:t>
            </a:r>
            <a:r>
              <a:rPr lang="en-US" sz="2400">
                <a:solidFill>
                  <a:schemeClr val="tx1"/>
                </a:solidFill>
              </a:rPr>
              <a:t> quả bài báo gốc sử dụng phương pháp </a:t>
            </a:r>
          </a:p>
          <a:p>
            <a:pPr marL="139700" algn="ctr"/>
            <a:r>
              <a:rPr lang="en-US" sz="2400">
                <a:solidFill>
                  <a:schemeClr val="tx1"/>
                </a:solidFill>
              </a:rPr>
              <a:t>xem xét nhiều đối tượng</a:t>
            </a:r>
          </a:p>
        </p:txBody>
      </p:sp>
    </p:spTree>
    <p:extLst>
      <p:ext uri="{BB962C8B-B14F-4D97-AF65-F5344CB8AC3E}">
        <p14:creationId xmlns:p14="http://schemas.microsoft.com/office/powerpoint/2010/main" val="1273269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29</a:t>
            </a:fld>
            <a:endParaRPr lang="en-US">
              <a:latin typeface="Barlow" panose="00000500000000000000" pitchFamily="2" charset="0"/>
              <a:cs typeface="Arial" panose="020B0604020202020204" pitchFamily="34" charset="0"/>
            </a:endParaRPr>
          </a:p>
        </p:txBody>
      </p:sp>
      <p:sp>
        <p:nvSpPr>
          <p:cNvPr id="8" name="Title 3">
            <a:extLst>
              <a:ext uri="{FF2B5EF4-FFF2-40B4-BE49-F238E27FC236}">
                <a16:creationId xmlns:a16="http://schemas.microsoft.com/office/drawing/2014/main" id="{4126B23E-38D7-B1D9-18ED-3FA2FF724968}"/>
              </a:ext>
            </a:extLst>
          </p:cNvPr>
          <p:cNvSpPr txBox="1">
            <a:spLocks/>
          </p:cNvSpPr>
          <p:nvPr/>
        </p:nvSpPr>
        <p:spPr>
          <a:xfrm>
            <a:off x="296667" y="-2575"/>
            <a:ext cx="46544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lgn="ctr"/>
            <a:r>
              <a:rPr lang="en-US" sz="2400" err="1">
                <a:solidFill>
                  <a:schemeClr val="tx1"/>
                </a:solidFill>
              </a:rPr>
              <a:t>Kết</a:t>
            </a:r>
            <a:r>
              <a:rPr lang="en-US" sz="2400">
                <a:solidFill>
                  <a:schemeClr val="tx1"/>
                </a:solidFill>
              </a:rPr>
              <a:t> </a:t>
            </a:r>
            <a:r>
              <a:rPr lang="en-US" sz="2400" err="1">
                <a:solidFill>
                  <a:schemeClr val="tx1"/>
                </a:solidFill>
              </a:rPr>
              <a:t>quả</a:t>
            </a:r>
            <a:r>
              <a:rPr lang="en-US" sz="2400">
                <a:solidFill>
                  <a:schemeClr val="tx1"/>
                </a:solidFill>
              </a:rPr>
              <a:t> </a:t>
            </a:r>
            <a:r>
              <a:rPr lang="en-US" sz="2400" err="1">
                <a:solidFill>
                  <a:schemeClr val="tx1"/>
                </a:solidFill>
              </a:rPr>
              <a:t>phiên</a:t>
            </a:r>
            <a:r>
              <a:rPr lang="en-US" sz="2400">
                <a:solidFill>
                  <a:schemeClr val="tx1"/>
                </a:solidFill>
              </a:rPr>
              <a:t> </a:t>
            </a:r>
            <a:r>
              <a:rPr lang="en-US" sz="2400" err="1">
                <a:solidFill>
                  <a:schemeClr val="tx1"/>
                </a:solidFill>
              </a:rPr>
              <a:t>bản</a:t>
            </a:r>
            <a:r>
              <a:rPr lang="en-US" sz="2400">
                <a:solidFill>
                  <a:schemeClr val="tx1"/>
                </a:solidFill>
              </a:rPr>
              <a:t> </a:t>
            </a:r>
            <a:r>
              <a:rPr lang="en-US" sz="2400" err="1">
                <a:solidFill>
                  <a:schemeClr val="tx1"/>
                </a:solidFill>
              </a:rPr>
              <a:t>mã</a:t>
            </a:r>
            <a:r>
              <a:rPr lang="en-US" sz="2400">
                <a:solidFill>
                  <a:schemeClr val="tx1"/>
                </a:solidFill>
              </a:rPr>
              <a:t> </a:t>
            </a:r>
            <a:r>
              <a:rPr lang="en-US" sz="2400" err="1">
                <a:solidFill>
                  <a:schemeClr val="tx1"/>
                </a:solidFill>
              </a:rPr>
              <a:t>nguồn</a:t>
            </a:r>
            <a:r>
              <a:rPr lang="en-US" sz="2400">
                <a:solidFill>
                  <a:schemeClr val="tx1"/>
                </a:solidFill>
              </a:rPr>
              <a:t> </a:t>
            </a:r>
            <a:r>
              <a:rPr lang="en-US" sz="2400" err="1">
                <a:solidFill>
                  <a:schemeClr val="tx1"/>
                </a:solidFill>
              </a:rPr>
              <a:t>mới</a:t>
            </a:r>
            <a:r>
              <a:rPr lang="en-US" sz="2400">
                <a:solidFill>
                  <a:schemeClr val="tx1"/>
                </a:solidFill>
              </a:rPr>
              <a:t> </a:t>
            </a:r>
            <a:r>
              <a:rPr lang="en-US" sz="2400" err="1">
                <a:solidFill>
                  <a:schemeClr val="tx1"/>
                </a:solidFill>
              </a:rPr>
              <a:t>nhất</a:t>
            </a:r>
            <a:r>
              <a:rPr lang="en-US" sz="2400">
                <a:solidFill>
                  <a:schemeClr val="tx1"/>
                </a:solidFill>
              </a:rPr>
              <a:t> </a:t>
            </a:r>
            <a:r>
              <a:rPr lang="en-US" sz="2400" err="1">
                <a:solidFill>
                  <a:schemeClr val="tx1"/>
                </a:solidFill>
              </a:rPr>
              <a:t>của</a:t>
            </a:r>
            <a:r>
              <a:rPr lang="en-US" sz="2400">
                <a:solidFill>
                  <a:schemeClr val="tx1"/>
                </a:solidFill>
              </a:rPr>
              <a:t> </a:t>
            </a:r>
            <a:r>
              <a:rPr lang="en-US" sz="2400" err="1">
                <a:solidFill>
                  <a:schemeClr val="tx1"/>
                </a:solidFill>
              </a:rPr>
              <a:t>tác</a:t>
            </a:r>
            <a:r>
              <a:rPr lang="en-US" sz="2400">
                <a:solidFill>
                  <a:schemeClr val="tx1"/>
                </a:solidFill>
              </a:rPr>
              <a:t> giả</a:t>
            </a:r>
          </a:p>
        </p:txBody>
      </p:sp>
      <p:pic>
        <p:nvPicPr>
          <p:cNvPr id="10" name="Hình ảnh 9" descr="Ảnh có chứa bóng tối, ánh sáng&#10;&#10;Mô tả được tạo tự động">
            <a:extLst>
              <a:ext uri="{FF2B5EF4-FFF2-40B4-BE49-F238E27FC236}">
                <a16:creationId xmlns:a16="http://schemas.microsoft.com/office/drawing/2014/main" id="{F7DBF709-BC16-9EF1-6C39-70B4C6DB6DE9}"/>
              </a:ext>
            </a:extLst>
          </p:cNvPr>
          <p:cNvPicPr>
            <a:picLocks noChangeAspect="1"/>
          </p:cNvPicPr>
          <p:nvPr/>
        </p:nvPicPr>
        <p:blipFill>
          <a:blip r:embed="rId3"/>
          <a:stretch>
            <a:fillRect/>
          </a:stretch>
        </p:blipFill>
        <p:spPr>
          <a:xfrm>
            <a:off x="193945" y="748800"/>
            <a:ext cx="4125294" cy="4394701"/>
          </a:xfrm>
          <a:prstGeom prst="rect">
            <a:avLst/>
          </a:prstGeom>
        </p:spPr>
      </p:pic>
      <p:pic>
        <p:nvPicPr>
          <p:cNvPr id="5" name="Hình ảnh 3" descr="Ảnh có chứa tác phẩm nghệ thuật, bóng tối">
            <a:extLst>
              <a:ext uri="{FF2B5EF4-FFF2-40B4-BE49-F238E27FC236}">
                <a16:creationId xmlns:a16="http://schemas.microsoft.com/office/drawing/2014/main" id="{4075D11D-0D52-03E5-AFC9-396BDDAA4731}"/>
              </a:ext>
            </a:extLst>
          </p:cNvPr>
          <p:cNvPicPr>
            <a:picLocks noChangeAspect="1"/>
          </p:cNvPicPr>
          <p:nvPr/>
        </p:nvPicPr>
        <p:blipFill>
          <a:blip r:embed="rId4"/>
          <a:stretch>
            <a:fillRect/>
          </a:stretch>
        </p:blipFill>
        <p:spPr>
          <a:xfrm>
            <a:off x="4824761" y="396025"/>
            <a:ext cx="3822439" cy="4747475"/>
          </a:xfrm>
          <a:prstGeom prst="rect">
            <a:avLst/>
          </a:prstGeom>
        </p:spPr>
      </p:pic>
      <p:sp>
        <p:nvSpPr>
          <p:cNvPr id="2" name="Title 3">
            <a:extLst>
              <a:ext uri="{FF2B5EF4-FFF2-40B4-BE49-F238E27FC236}">
                <a16:creationId xmlns:a16="http://schemas.microsoft.com/office/drawing/2014/main" id="{EDF0DA68-079E-53DE-BFCC-DE2085C01E55}"/>
              </a:ext>
            </a:extLst>
          </p:cNvPr>
          <p:cNvSpPr txBox="1">
            <a:spLocks/>
          </p:cNvSpPr>
          <p:nvPr/>
        </p:nvSpPr>
        <p:spPr>
          <a:xfrm>
            <a:off x="4951142" y="-971"/>
            <a:ext cx="389619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lgn="ctr"/>
            <a:r>
              <a:rPr lang="en-US" sz="2400" err="1">
                <a:solidFill>
                  <a:schemeClr val="tx1"/>
                </a:solidFill>
              </a:rPr>
              <a:t>Kết</a:t>
            </a:r>
            <a:r>
              <a:rPr lang="en-US" sz="2400">
                <a:solidFill>
                  <a:schemeClr val="tx1"/>
                </a:solidFill>
              </a:rPr>
              <a:t> quả của khóa luận</a:t>
            </a:r>
          </a:p>
        </p:txBody>
      </p:sp>
    </p:spTree>
    <p:extLst>
      <p:ext uri="{BB962C8B-B14F-4D97-AF65-F5344CB8AC3E}">
        <p14:creationId xmlns:p14="http://schemas.microsoft.com/office/powerpoint/2010/main" val="154724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8"/>
          <p:cNvSpPr txBox="1">
            <a:spLocks noGrp="1"/>
          </p:cNvSpPr>
          <p:nvPr>
            <p:ph type="title"/>
          </p:nvPr>
        </p:nvSpPr>
        <p:spPr>
          <a:xfrm>
            <a:off x="1298574" y="1911600"/>
            <a:ext cx="5796885"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1"/>
                </a:solidFill>
                <a:effectLst>
                  <a:outerShdw blurRad="38100" dist="38100" dir="2700000" algn="tl">
                    <a:srgbClr val="000000">
                      <a:alpha val="43137"/>
                    </a:srgbClr>
                  </a:outerShdw>
                </a:effectLst>
              </a:rPr>
              <a:t>GIỚI THIỆU ĐỀ TÀI</a:t>
            </a:r>
            <a:endParaRPr>
              <a:solidFill>
                <a:schemeClr val="tx1"/>
              </a:solidFill>
              <a:effectLst>
                <a:outerShdw blurRad="38100" dist="38100" dir="2700000" algn="tl">
                  <a:srgbClr val="000000">
                    <a:alpha val="43137"/>
                  </a:srgbClr>
                </a:outerShdw>
              </a:effectLst>
            </a:endParaRPr>
          </a:p>
        </p:txBody>
      </p:sp>
      <p:sp>
        <p:nvSpPr>
          <p:cNvPr id="383" name="Google Shape;383;p2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84" name="Google Shape;384;p28"/>
          <p:cNvSpPr txBox="1">
            <a:spLocks noGrp="1"/>
          </p:cNvSpPr>
          <p:nvPr>
            <p:ph type="subTitle" idx="1"/>
          </p:nvPr>
        </p:nvSpPr>
        <p:spPr>
          <a:xfrm>
            <a:off x="1298573" y="2827500"/>
            <a:ext cx="5924478" cy="653100"/>
          </a:xfrm>
          <a:prstGeom prst="rect">
            <a:avLst/>
          </a:prstGeom>
        </p:spPr>
        <p:txBody>
          <a:bodyPr spcFirstLastPara="1" wrap="square" lIns="91425" tIns="91425" rIns="91425" bIns="91425" anchor="t" anchorCtr="0">
            <a:noAutofit/>
          </a:bodyPr>
          <a:lstStyle/>
          <a:p>
            <a:pPr algn="just">
              <a:buFont typeface="Nunito Light"/>
              <a:buChar char="●"/>
            </a:pPr>
            <a:r>
              <a:rPr lang="vi-VN" sz="1800">
                <a:solidFill>
                  <a:schemeClr val="tx1"/>
                </a:solidFill>
              </a:rPr>
              <a:t>Bài toán phân tích hiệu năng quy trình.</a:t>
            </a:r>
          </a:p>
          <a:p>
            <a:pPr algn="just">
              <a:buFont typeface="Nunito Light"/>
              <a:buChar char="●"/>
            </a:pPr>
            <a:r>
              <a:rPr lang="vi-VN" sz="1800">
                <a:solidFill>
                  <a:schemeClr val="tx1"/>
                </a:solidFill>
              </a:rPr>
              <a:t>Các phương pháp giải quyết bài toán.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30</a:t>
            </a:fld>
            <a:endParaRPr lang="en-US">
              <a:latin typeface="Barlow" panose="00000500000000000000" pitchFamily="2" charset="0"/>
              <a:cs typeface="Arial" panose="020B0604020202020204" pitchFamily="34" charset="0"/>
            </a:endParaRPr>
          </a:p>
        </p:txBody>
      </p:sp>
      <p:sp>
        <p:nvSpPr>
          <p:cNvPr id="8" name="Title 3">
            <a:extLst>
              <a:ext uri="{FF2B5EF4-FFF2-40B4-BE49-F238E27FC236}">
                <a16:creationId xmlns:a16="http://schemas.microsoft.com/office/drawing/2014/main" id="{4126B23E-38D7-B1D9-18ED-3FA2FF724968}"/>
              </a:ext>
            </a:extLst>
          </p:cNvPr>
          <p:cNvSpPr txBox="1">
            <a:spLocks/>
          </p:cNvSpPr>
          <p:nvPr/>
        </p:nvSpPr>
        <p:spPr>
          <a:xfrm>
            <a:off x="296667" y="292625"/>
            <a:ext cx="452809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Tổng</a:t>
            </a:r>
            <a:r>
              <a:rPr lang="en-US" sz="2400">
                <a:solidFill>
                  <a:schemeClr val="tx1"/>
                </a:solidFill>
              </a:rPr>
              <a:t> </a:t>
            </a:r>
            <a:r>
              <a:rPr lang="en-US" sz="2400" err="1">
                <a:solidFill>
                  <a:schemeClr val="tx1"/>
                </a:solidFill>
              </a:rPr>
              <a:t>hợp</a:t>
            </a:r>
            <a:r>
              <a:rPr lang="en-US" sz="2400">
                <a:solidFill>
                  <a:schemeClr val="tx1"/>
                </a:solidFill>
              </a:rPr>
              <a:t> </a:t>
            </a:r>
            <a:r>
              <a:rPr lang="en-US" sz="2400" err="1">
                <a:solidFill>
                  <a:schemeClr val="tx1"/>
                </a:solidFill>
              </a:rPr>
              <a:t>kết</a:t>
            </a:r>
            <a:r>
              <a:rPr lang="en-US" sz="2400">
                <a:solidFill>
                  <a:schemeClr val="tx1"/>
                </a:solidFill>
              </a:rPr>
              <a:t> </a:t>
            </a:r>
            <a:r>
              <a:rPr lang="en-US" sz="2400" err="1">
                <a:solidFill>
                  <a:schemeClr val="tx1"/>
                </a:solidFill>
              </a:rPr>
              <a:t>quả</a:t>
            </a:r>
            <a:endParaRPr lang="en-US" sz="2400">
              <a:solidFill>
                <a:schemeClr val="tx1"/>
              </a:solidFill>
            </a:endParaRPr>
          </a:p>
        </p:txBody>
      </p:sp>
      <p:graphicFrame>
        <p:nvGraphicFramePr>
          <p:cNvPr id="2" name="Bảng 1">
            <a:extLst>
              <a:ext uri="{FF2B5EF4-FFF2-40B4-BE49-F238E27FC236}">
                <a16:creationId xmlns:a16="http://schemas.microsoft.com/office/drawing/2014/main" id="{25806BA5-E0D3-D496-09B3-B76D8938BB11}"/>
              </a:ext>
            </a:extLst>
          </p:cNvPr>
          <p:cNvGraphicFramePr>
            <a:graphicFrameLocks noGrp="1"/>
          </p:cNvGraphicFramePr>
          <p:nvPr>
            <p:extLst>
              <p:ext uri="{D42A27DB-BD31-4B8C-83A1-F6EECF244321}">
                <p14:modId xmlns:p14="http://schemas.microsoft.com/office/powerpoint/2010/main" val="1968759016"/>
              </p:ext>
            </p:extLst>
          </p:nvPr>
        </p:nvGraphicFramePr>
        <p:xfrm>
          <a:off x="145747" y="957940"/>
          <a:ext cx="8716101" cy="3779424"/>
        </p:xfrm>
        <a:graphic>
          <a:graphicData uri="http://schemas.openxmlformats.org/drawingml/2006/table">
            <a:tbl>
              <a:tblPr>
                <a:tableStyleId>{2B37E49E-D465-40B9-9BB2-4190C7215D12}</a:tableStyleId>
              </a:tblPr>
              <a:tblGrid>
                <a:gridCol w="1243018">
                  <a:extLst>
                    <a:ext uri="{9D8B030D-6E8A-4147-A177-3AD203B41FA5}">
                      <a16:colId xmlns:a16="http://schemas.microsoft.com/office/drawing/2014/main" val="20939812"/>
                    </a:ext>
                  </a:extLst>
                </a:gridCol>
                <a:gridCol w="3204889">
                  <a:extLst>
                    <a:ext uri="{9D8B030D-6E8A-4147-A177-3AD203B41FA5}">
                      <a16:colId xmlns:a16="http://schemas.microsoft.com/office/drawing/2014/main" val="690864827"/>
                    </a:ext>
                  </a:extLst>
                </a:gridCol>
                <a:gridCol w="1872015">
                  <a:extLst>
                    <a:ext uri="{9D8B030D-6E8A-4147-A177-3AD203B41FA5}">
                      <a16:colId xmlns:a16="http://schemas.microsoft.com/office/drawing/2014/main" val="3781088994"/>
                    </a:ext>
                  </a:extLst>
                </a:gridCol>
                <a:gridCol w="2396179">
                  <a:extLst>
                    <a:ext uri="{9D8B030D-6E8A-4147-A177-3AD203B41FA5}">
                      <a16:colId xmlns:a16="http://schemas.microsoft.com/office/drawing/2014/main" val="978830323"/>
                    </a:ext>
                  </a:extLst>
                </a:gridCol>
              </a:tblGrid>
              <a:tr h="555273">
                <a:tc>
                  <a:txBody>
                    <a:bodyPr/>
                    <a:lstStyle/>
                    <a:p>
                      <a:pPr algn="ctr" fontAlgn="b"/>
                      <a:r>
                        <a:rPr lang="en-US" sz="1400" b="1" u="none" strike="noStrike" err="1">
                          <a:solidFill>
                            <a:schemeClr val="tx1"/>
                          </a:solidFill>
                          <a:effectLst/>
                          <a:latin typeface="Barlow" panose="00000500000000000000" pitchFamily="2" charset="0"/>
                        </a:rPr>
                        <a:t>Hoạt</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động</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err="1">
                          <a:solidFill>
                            <a:schemeClr val="tx1"/>
                          </a:solidFill>
                          <a:effectLst/>
                          <a:latin typeface="Barlow" panose="00000500000000000000" pitchFamily="2" charset="0"/>
                        </a:rPr>
                        <a:t>Độ</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đo</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err="1">
                          <a:solidFill>
                            <a:schemeClr val="tx1"/>
                          </a:solidFill>
                          <a:effectLst/>
                          <a:latin typeface="Barlow" panose="00000500000000000000" pitchFamily="2" charset="0"/>
                        </a:rPr>
                        <a:t>Kết</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quả</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bài</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báo</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err="1">
                          <a:solidFill>
                            <a:schemeClr val="tx1"/>
                          </a:solidFill>
                          <a:effectLst/>
                          <a:latin typeface="Barlow" panose="00000500000000000000" pitchFamily="2" charset="0"/>
                        </a:rPr>
                        <a:t>Phiên</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bản</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mã</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nguồn</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mới</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nhất</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của</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tác</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giả</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9088203"/>
                  </a:ext>
                </a:extLst>
              </a:tr>
              <a:tr h="290442">
                <a:tc rowSpan="3">
                  <a:txBody>
                    <a:bodyPr/>
                    <a:lstStyle/>
                    <a:p>
                      <a:pPr algn="ctr" fontAlgn="ctr"/>
                      <a:r>
                        <a:rPr lang="en-US" sz="1400" b="1" u="none" strike="noStrike">
                          <a:solidFill>
                            <a:schemeClr val="tx1"/>
                          </a:solidFill>
                          <a:effectLst/>
                          <a:latin typeface="Barlow" panose="00000500000000000000" pitchFamily="2" charset="0"/>
                        </a:rPr>
                        <a:t>Send</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latin typeface="Barlow" panose="00000500000000000000" pitchFamily="2" charset="0"/>
                        </a:rPr>
                        <a:t>mean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Barlow" panose="00000500000000000000" pitchFamily="2" charset="0"/>
                        </a:rPr>
                        <a:t>15m 34s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15m 34s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03778825"/>
                  </a:ext>
                </a:extLst>
              </a:tr>
              <a:tr h="290442">
                <a:tc vMerge="1">
                  <a:txBody>
                    <a:bodyPr/>
                    <a:lstStyle/>
                    <a:p>
                      <a:endParaRPr lang="en-US"/>
                    </a:p>
                  </a:txBody>
                  <a:tcPr/>
                </a:tc>
                <a:tc>
                  <a:txBody>
                    <a:bodyPr/>
                    <a:lstStyle/>
                    <a:p>
                      <a:pPr algn="l" fontAlgn="b"/>
                      <a:r>
                        <a:rPr lang="en-US" sz="1400" u="none" strike="noStrike">
                          <a:effectLst/>
                          <a:latin typeface="Barlow" panose="00000500000000000000" pitchFamily="2" charset="0"/>
                        </a:rPr>
                        <a:t>median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Barlow" panose="00000500000000000000" pitchFamily="2" charset="0"/>
                        </a:rPr>
                        <a:t>37s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37s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39028662"/>
                  </a:ext>
                </a:extLst>
              </a:tr>
              <a:tr h="290442">
                <a:tc vMerge="1">
                  <a:txBody>
                    <a:bodyPr/>
                    <a:lstStyle/>
                    <a:p>
                      <a:endParaRPr lang="en-US"/>
                    </a:p>
                  </a:txBody>
                  <a:tcPr/>
                </a:tc>
                <a:tc>
                  <a:txBody>
                    <a:bodyPr/>
                    <a:lstStyle/>
                    <a:p>
                      <a:pPr algn="l" fontAlgn="b"/>
                      <a:r>
                        <a:rPr lang="en-US" sz="1400" u="none" strike="noStrike" err="1">
                          <a:effectLst/>
                          <a:latin typeface="Barlow" panose="00000500000000000000" pitchFamily="2" charset="0"/>
                        </a:rPr>
                        <a:t>stdev</a:t>
                      </a:r>
                      <a:r>
                        <a:rPr lang="en-US" sz="1400" u="none" strike="noStrike">
                          <a:effectLst/>
                          <a:latin typeface="Barlow" panose="00000500000000000000" pitchFamily="2" charset="0"/>
                        </a:rPr>
                        <a:t>.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Barlow" panose="00000500000000000000" pitchFamily="2" charset="0"/>
                        </a:rPr>
                        <a:t>4h 59m 18s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4h 59m 18s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63391002"/>
                  </a:ext>
                </a:extLst>
              </a:tr>
              <a:tr h="290442">
                <a:tc rowSpan="9">
                  <a:txBody>
                    <a:bodyPr/>
                    <a:lstStyle/>
                    <a:p>
                      <a:pPr algn="ctr" fontAlgn="ctr"/>
                      <a:r>
                        <a:rPr lang="en-US" sz="1400" b="1" u="none" strike="noStrike">
                          <a:solidFill>
                            <a:schemeClr val="tx1"/>
                          </a:solidFill>
                          <a:effectLst/>
                          <a:latin typeface="Barlow" panose="00000500000000000000" pitchFamily="2" charset="0"/>
                        </a:rPr>
                        <a:t>Cancel Application</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latin typeface="Barlow" panose="00000500000000000000" pitchFamily="2" charset="0"/>
                        </a:rPr>
                        <a:t>mean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latin typeface="Barlow" panose="00000500000000000000" pitchFamily="2" charset="0"/>
                        </a:rPr>
                        <a:t>31D 22h 11m 42s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31D 19h 39m 39s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4406578"/>
                  </a:ext>
                </a:extLst>
              </a:tr>
              <a:tr h="290442">
                <a:tc vMerge="1">
                  <a:txBody>
                    <a:bodyPr/>
                    <a:lstStyle/>
                    <a:p>
                      <a:endParaRPr lang="en-US"/>
                    </a:p>
                  </a:txBody>
                  <a:tcPr/>
                </a:tc>
                <a:tc>
                  <a:txBody>
                    <a:bodyPr/>
                    <a:lstStyle/>
                    <a:p>
                      <a:pPr algn="l" fontAlgn="b"/>
                      <a:r>
                        <a:rPr lang="en-US" sz="1400" u="none" strike="noStrike">
                          <a:effectLst/>
                          <a:latin typeface="Barlow" panose="00000500000000000000" pitchFamily="2" charset="0"/>
                        </a:rPr>
                        <a:t>median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latin typeface="Barlow" panose="00000500000000000000" pitchFamily="2" charset="0"/>
                        </a:rPr>
                        <a:t>30D 20h 2m 34s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30D 19h 55m 27s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15901326"/>
                  </a:ext>
                </a:extLst>
              </a:tr>
              <a:tr h="251804">
                <a:tc vMerge="1">
                  <a:txBody>
                    <a:bodyPr/>
                    <a:lstStyle/>
                    <a:p>
                      <a:endParaRPr lang="en-US"/>
                    </a:p>
                  </a:txBody>
                  <a:tcPr/>
                </a:tc>
                <a:tc>
                  <a:txBody>
                    <a:bodyPr/>
                    <a:lstStyle/>
                    <a:p>
                      <a:pPr algn="l" fontAlgn="b"/>
                      <a:r>
                        <a:rPr lang="en-US" sz="1400" u="none" strike="noStrike" err="1">
                          <a:effectLst/>
                          <a:latin typeface="Barlow" panose="00000500000000000000" pitchFamily="2" charset="0"/>
                        </a:rPr>
                        <a:t>stdev</a:t>
                      </a:r>
                      <a:r>
                        <a:rPr lang="en-US" sz="1400" u="none" strike="noStrike">
                          <a:effectLst/>
                          <a:latin typeface="Barlow" panose="00000500000000000000" pitchFamily="2" charset="0"/>
                        </a:rPr>
                        <a:t>.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latin typeface="Barlow" panose="00000500000000000000" pitchFamily="2" charset="0"/>
                        </a:rPr>
                        <a:t>12D 1h 44m 15s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12D 0h 15m 17s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61783226"/>
                  </a:ext>
                </a:extLst>
              </a:tr>
              <a:tr h="251804">
                <a:tc vMerge="1">
                  <a:txBody>
                    <a:bodyPr/>
                    <a:lstStyle/>
                    <a:p>
                      <a:endParaRPr lang="en-US"/>
                    </a:p>
                  </a:txBody>
                  <a:tcPr/>
                </a:tc>
                <a:tc>
                  <a:txBody>
                    <a:bodyPr/>
                    <a:lstStyle/>
                    <a:p>
                      <a:pPr algn="l" fontAlgn="b"/>
                      <a:r>
                        <a:rPr lang="en-US" sz="1400" u="none" strike="noStrike">
                          <a:effectLst/>
                          <a:latin typeface="Barlow" panose="00000500000000000000" pitchFamily="2" charset="0"/>
                        </a:rPr>
                        <a:t>mean synchronization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latin typeface="Barlow" panose="00000500000000000000" pitchFamily="2" charset="0"/>
                        </a:rPr>
                        <a:t>4D 10h 45m 33s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4D 8h 23m 57s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60880631"/>
                  </a:ext>
                </a:extLst>
              </a:tr>
              <a:tr h="251804">
                <a:tc vMerge="1">
                  <a:txBody>
                    <a:bodyPr/>
                    <a:lstStyle/>
                    <a:p>
                      <a:endParaRPr lang="en-US"/>
                    </a:p>
                  </a:txBody>
                  <a:tcPr/>
                </a:tc>
                <a:tc>
                  <a:txBody>
                    <a:bodyPr/>
                    <a:lstStyle/>
                    <a:p>
                      <a:pPr algn="l" fontAlgn="b"/>
                      <a:r>
                        <a:rPr lang="en-US" sz="1400" u="none" strike="noStrike">
                          <a:effectLst/>
                          <a:latin typeface="Barlow" panose="00000500000000000000" pitchFamily="2" charset="0"/>
                        </a:rPr>
                        <a:t>median synchronization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latin typeface="Barlow" panose="00000500000000000000" pitchFamily="2" charset="0"/>
                        </a:rPr>
                        <a:t>2m 17s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1m 26s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72017476"/>
                  </a:ext>
                </a:extLst>
              </a:tr>
              <a:tr h="251804">
                <a:tc vMerge="1">
                  <a:txBody>
                    <a:bodyPr/>
                    <a:lstStyle/>
                    <a:p>
                      <a:endParaRPr lang="en-US"/>
                    </a:p>
                  </a:txBody>
                  <a:tcPr/>
                </a:tc>
                <a:tc>
                  <a:txBody>
                    <a:bodyPr/>
                    <a:lstStyle/>
                    <a:p>
                      <a:pPr algn="l" fontAlgn="b"/>
                      <a:r>
                        <a:rPr lang="en-US" sz="1400" u="none" strike="noStrike" err="1">
                          <a:effectLst/>
                          <a:latin typeface="Barlow" panose="00000500000000000000" pitchFamily="2" charset="0"/>
                        </a:rPr>
                        <a:t>stdev</a:t>
                      </a:r>
                      <a:r>
                        <a:rPr lang="en-US" sz="1400" u="none" strike="noStrike">
                          <a:effectLst/>
                          <a:latin typeface="Barlow" panose="00000500000000000000" pitchFamily="2" charset="0"/>
                        </a:rPr>
                        <a:t>. synchronization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latin typeface="Barlow" panose="00000500000000000000" pitchFamily="2" charset="0"/>
                        </a:rPr>
                        <a:t>7D 21h 19m 28s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7D 19h 53m 20s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20393220"/>
                  </a:ext>
                </a:extLst>
              </a:tr>
              <a:tr h="251804">
                <a:tc vMerge="1">
                  <a:txBody>
                    <a:bodyPr/>
                    <a:lstStyle/>
                    <a:p>
                      <a:endParaRPr lang="en-US"/>
                    </a:p>
                  </a:txBody>
                  <a:tcPr/>
                </a:tc>
                <a:tc>
                  <a:txBody>
                    <a:bodyPr/>
                    <a:lstStyle/>
                    <a:p>
                      <a:pPr algn="l" fontAlgn="b"/>
                      <a:r>
                        <a:rPr lang="en-US" sz="1400" u="none" strike="noStrike">
                          <a:effectLst/>
                          <a:latin typeface="Barlow" panose="00000500000000000000" pitchFamily="2" charset="0"/>
                        </a:rPr>
                        <a:t>mean lagging time of Application</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latin typeface="Barlow" panose="00000500000000000000" pitchFamily="2" charset="0"/>
                        </a:rPr>
                        <a:t>3D 15h 9m 23s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5D 5h 41m 56s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51863683"/>
                  </a:ext>
                </a:extLst>
              </a:tr>
              <a:tr h="251804">
                <a:tc vMerge="1">
                  <a:txBody>
                    <a:bodyPr/>
                    <a:lstStyle/>
                    <a:p>
                      <a:endParaRPr lang="en-US"/>
                    </a:p>
                  </a:txBody>
                  <a:tcPr/>
                </a:tc>
                <a:tc>
                  <a:txBody>
                    <a:bodyPr/>
                    <a:lstStyle/>
                    <a:p>
                      <a:pPr algn="l" fontAlgn="b"/>
                      <a:r>
                        <a:rPr lang="en-US" sz="1400" u="none" strike="noStrike">
                          <a:effectLst/>
                          <a:latin typeface="Barlow" panose="00000500000000000000" pitchFamily="2" charset="0"/>
                        </a:rPr>
                        <a:t>mean lagging time of Offer</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latin typeface="Barlow" panose="00000500000000000000" pitchFamily="2" charset="0"/>
                        </a:rPr>
                        <a:t>19h 36m 9s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22m 31s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03769566"/>
                  </a:ext>
                </a:extLst>
              </a:tr>
              <a:tr h="261117">
                <a:tc vMerge="1">
                  <a:txBody>
                    <a:bodyPr/>
                    <a:lstStyle/>
                    <a:p>
                      <a:endParaRPr lang="en-US"/>
                    </a:p>
                  </a:txBody>
                  <a:tcPr/>
                </a:tc>
                <a:tc>
                  <a:txBody>
                    <a:bodyPr/>
                    <a:lstStyle/>
                    <a:p>
                      <a:pPr algn="l" fontAlgn="b"/>
                      <a:r>
                        <a:rPr lang="en-US" sz="1400" u="none" strike="noStrike">
                          <a:effectLst/>
                          <a:latin typeface="Barlow" panose="00000500000000000000" pitchFamily="2" charset="0"/>
                        </a:rPr>
                        <a:t>mean pooling time of Application</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solidFill>
                            <a:srgbClr val="FF0000"/>
                          </a:solidFill>
                          <a:effectLst/>
                          <a:latin typeface="Barlow" panose="00000500000000000000" pitchFamily="2" charset="0"/>
                        </a:rPr>
                        <a:t>4D 10h 41m 21s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0s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96622090"/>
                  </a:ext>
                </a:extLst>
              </a:tr>
            </a:tbl>
          </a:graphicData>
        </a:graphic>
      </p:graphicFrame>
    </p:spTree>
    <p:extLst>
      <p:ext uri="{BB962C8B-B14F-4D97-AF65-F5344CB8AC3E}">
        <p14:creationId xmlns:p14="http://schemas.microsoft.com/office/powerpoint/2010/main" val="893850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31</a:t>
            </a:fld>
            <a:endParaRPr lang="en-US">
              <a:latin typeface="Barlow" panose="00000500000000000000" pitchFamily="2" charset="0"/>
              <a:cs typeface="Arial" panose="020B0604020202020204" pitchFamily="34" charset="0"/>
            </a:endParaRPr>
          </a:p>
        </p:txBody>
      </p:sp>
      <p:sp>
        <p:nvSpPr>
          <p:cNvPr id="8" name="Title 3">
            <a:extLst>
              <a:ext uri="{FF2B5EF4-FFF2-40B4-BE49-F238E27FC236}">
                <a16:creationId xmlns:a16="http://schemas.microsoft.com/office/drawing/2014/main" id="{4126B23E-38D7-B1D9-18ED-3FA2FF724968}"/>
              </a:ext>
            </a:extLst>
          </p:cNvPr>
          <p:cNvSpPr txBox="1">
            <a:spLocks/>
          </p:cNvSpPr>
          <p:nvPr/>
        </p:nvSpPr>
        <p:spPr>
          <a:xfrm>
            <a:off x="296667" y="292625"/>
            <a:ext cx="452809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Tổng</a:t>
            </a:r>
            <a:r>
              <a:rPr lang="en-US" sz="2400">
                <a:solidFill>
                  <a:schemeClr val="tx1"/>
                </a:solidFill>
              </a:rPr>
              <a:t> </a:t>
            </a:r>
            <a:r>
              <a:rPr lang="en-US" sz="2400" err="1">
                <a:solidFill>
                  <a:schemeClr val="tx1"/>
                </a:solidFill>
              </a:rPr>
              <a:t>hợp</a:t>
            </a:r>
            <a:r>
              <a:rPr lang="en-US" sz="2400">
                <a:solidFill>
                  <a:schemeClr val="tx1"/>
                </a:solidFill>
              </a:rPr>
              <a:t> </a:t>
            </a:r>
            <a:r>
              <a:rPr lang="en-US" sz="2400" err="1">
                <a:solidFill>
                  <a:schemeClr val="tx1"/>
                </a:solidFill>
              </a:rPr>
              <a:t>kết</a:t>
            </a:r>
            <a:r>
              <a:rPr lang="en-US" sz="2400">
                <a:solidFill>
                  <a:schemeClr val="tx1"/>
                </a:solidFill>
              </a:rPr>
              <a:t> </a:t>
            </a:r>
            <a:r>
              <a:rPr lang="en-US" sz="2400" err="1">
                <a:solidFill>
                  <a:schemeClr val="tx1"/>
                </a:solidFill>
              </a:rPr>
              <a:t>quả</a:t>
            </a:r>
            <a:endParaRPr lang="en-US" sz="2400">
              <a:solidFill>
                <a:schemeClr val="tx1"/>
              </a:solidFill>
            </a:endParaRPr>
          </a:p>
        </p:txBody>
      </p:sp>
      <p:graphicFrame>
        <p:nvGraphicFramePr>
          <p:cNvPr id="2" name="Bảng 1">
            <a:extLst>
              <a:ext uri="{FF2B5EF4-FFF2-40B4-BE49-F238E27FC236}">
                <a16:creationId xmlns:a16="http://schemas.microsoft.com/office/drawing/2014/main" id="{25806BA5-E0D3-D496-09B3-B76D8938BB11}"/>
              </a:ext>
            </a:extLst>
          </p:cNvPr>
          <p:cNvGraphicFramePr>
            <a:graphicFrameLocks noGrp="1"/>
          </p:cNvGraphicFramePr>
          <p:nvPr>
            <p:extLst>
              <p:ext uri="{D42A27DB-BD31-4B8C-83A1-F6EECF244321}">
                <p14:modId xmlns:p14="http://schemas.microsoft.com/office/powerpoint/2010/main" val="2608339705"/>
              </p:ext>
            </p:extLst>
          </p:nvPr>
        </p:nvGraphicFramePr>
        <p:xfrm>
          <a:off x="145747" y="957940"/>
          <a:ext cx="8716101" cy="3779424"/>
        </p:xfrm>
        <a:graphic>
          <a:graphicData uri="http://schemas.openxmlformats.org/drawingml/2006/table">
            <a:tbl>
              <a:tblPr>
                <a:tableStyleId>{2B37E49E-D465-40B9-9BB2-4190C7215D12}</a:tableStyleId>
              </a:tblPr>
              <a:tblGrid>
                <a:gridCol w="1243018">
                  <a:extLst>
                    <a:ext uri="{9D8B030D-6E8A-4147-A177-3AD203B41FA5}">
                      <a16:colId xmlns:a16="http://schemas.microsoft.com/office/drawing/2014/main" val="20939812"/>
                    </a:ext>
                  </a:extLst>
                </a:gridCol>
                <a:gridCol w="3204889">
                  <a:extLst>
                    <a:ext uri="{9D8B030D-6E8A-4147-A177-3AD203B41FA5}">
                      <a16:colId xmlns:a16="http://schemas.microsoft.com/office/drawing/2014/main" val="690864827"/>
                    </a:ext>
                  </a:extLst>
                </a:gridCol>
                <a:gridCol w="1872015">
                  <a:extLst>
                    <a:ext uri="{9D8B030D-6E8A-4147-A177-3AD203B41FA5}">
                      <a16:colId xmlns:a16="http://schemas.microsoft.com/office/drawing/2014/main" val="3781088994"/>
                    </a:ext>
                  </a:extLst>
                </a:gridCol>
                <a:gridCol w="2396179">
                  <a:extLst>
                    <a:ext uri="{9D8B030D-6E8A-4147-A177-3AD203B41FA5}">
                      <a16:colId xmlns:a16="http://schemas.microsoft.com/office/drawing/2014/main" val="978830323"/>
                    </a:ext>
                  </a:extLst>
                </a:gridCol>
              </a:tblGrid>
              <a:tr h="555273">
                <a:tc>
                  <a:txBody>
                    <a:bodyPr/>
                    <a:lstStyle/>
                    <a:p>
                      <a:pPr algn="ctr" fontAlgn="b"/>
                      <a:r>
                        <a:rPr lang="en-US" sz="1400" b="1" u="none" strike="noStrike" err="1">
                          <a:solidFill>
                            <a:schemeClr val="tx1"/>
                          </a:solidFill>
                          <a:effectLst/>
                          <a:latin typeface="Barlow" panose="00000500000000000000" pitchFamily="2" charset="0"/>
                        </a:rPr>
                        <a:t>Hoạt</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động</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err="1">
                          <a:solidFill>
                            <a:schemeClr val="tx1"/>
                          </a:solidFill>
                          <a:effectLst/>
                          <a:latin typeface="Barlow" panose="00000500000000000000" pitchFamily="2" charset="0"/>
                        </a:rPr>
                        <a:t>Độ</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đo</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err="1">
                          <a:solidFill>
                            <a:schemeClr val="tx1"/>
                          </a:solidFill>
                          <a:effectLst/>
                          <a:latin typeface="Barlow" panose="00000500000000000000" pitchFamily="2" charset="0"/>
                        </a:rPr>
                        <a:t>Phiên</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bản</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mã</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nguồn</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mới</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nhất</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của</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tác</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giả</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b="1" u="none" strike="noStrike" err="1">
                          <a:solidFill>
                            <a:schemeClr val="tx1"/>
                          </a:solidFill>
                          <a:effectLst/>
                          <a:latin typeface="Barlow" panose="00000500000000000000" pitchFamily="2" charset="0"/>
                        </a:rPr>
                        <a:t>Cài</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đặt</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khóa</a:t>
                      </a:r>
                      <a:r>
                        <a:rPr lang="en-US" sz="1400" b="1" u="none" strike="noStrike">
                          <a:solidFill>
                            <a:schemeClr val="tx1"/>
                          </a:solidFill>
                          <a:effectLst/>
                          <a:latin typeface="Barlow" panose="00000500000000000000" pitchFamily="2" charset="0"/>
                        </a:rPr>
                        <a:t> </a:t>
                      </a:r>
                      <a:r>
                        <a:rPr lang="en-US" sz="1400" b="1" u="none" strike="noStrike" err="1">
                          <a:solidFill>
                            <a:schemeClr val="tx1"/>
                          </a:solidFill>
                          <a:effectLst/>
                          <a:latin typeface="Barlow" panose="00000500000000000000" pitchFamily="2" charset="0"/>
                        </a:rPr>
                        <a:t>luận</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9088203"/>
                  </a:ext>
                </a:extLst>
              </a:tr>
              <a:tr h="290442">
                <a:tc rowSpan="3">
                  <a:txBody>
                    <a:bodyPr/>
                    <a:lstStyle/>
                    <a:p>
                      <a:pPr algn="ctr" fontAlgn="ctr"/>
                      <a:r>
                        <a:rPr lang="en-US" sz="1400" b="1" u="none" strike="noStrike">
                          <a:solidFill>
                            <a:schemeClr val="tx1"/>
                          </a:solidFill>
                          <a:effectLst/>
                          <a:latin typeface="Barlow" panose="00000500000000000000" pitchFamily="2" charset="0"/>
                        </a:rPr>
                        <a:t>Send</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latin typeface="Barlow" panose="00000500000000000000" pitchFamily="2" charset="0"/>
                        </a:rPr>
                        <a:t>mean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000000"/>
                          </a:solidFill>
                          <a:effectLst/>
                          <a:latin typeface="Barlow" panose="00000500000000000000" pitchFamily="2" charset="0"/>
                          <a:cs typeface="Arial"/>
                          <a:sym typeface="Arial"/>
                        </a:rPr>
                        <a:t>15m 34s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15m 34s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03778825"/>
                  </a:ext>
                </a:extLst>
              </a:tr>
              <a:tr h="290442">
                <a:tc vMerge="1">
                  <a:txBody>
                    <a:bodyPr/>
                    <a:lstStyle/>
                    <a:p>
                      <a:endParaRPr lang="en-US"/>
                    </a:p>
                  </a:txBody>
                  <a:tcPr/>
                </a:tc>
                <a:tc>
                  <a:txBody>
                    <a:bodyPr/>
                    <a:lstStyle/>
                    <a:p>
                      <a:pPr algn="l" fontAlgn="b"/>
                      <a:r>
                        <a:rPr lang="en-US" sz="1400" u="none" strike="noStrike">
                          <a:effectLst/>
                          <a:latin typeface="Barlow" panose="00000500000000000000" pitchFamily="2" charset="0"/>
                        </a:rPr>
                        <a:t>median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000000"/>
                          </a:solidFill>
                          <a:effectLst/>
                          <a:latin typeface="Barlow" panose="00000500000000000000" pitchFamily="2" charset="0"/>
                          <a:cs typeface="Arial"/>
                          <a:sym typeface="Arial"/>
                        </a:rPr>
                        <a:t>37s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37s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039028662"/>
                  </a:ext>
                </a:extLst>
              </a:tr>
              <a:tr h="290442">
                <a:tc vMerge="1">
                  <a:txBody>
                    <a:bodyPr/>
                    <a:lstStyle/>
                    <a:p>
                      <a:endParaRPr lang="en-US"/>
                    </a:p>
                  </a:txBody>
                  <a:tcPr/>
                </a:tc>
                <a:tc>
                  <a:txBody>
                    <a:bodyPr/>
                    <a:lstStyle/>
                    <a:p>
                      <a:pPr algn="l" fontAlgn="b"/>
                      <a:r>
                        <a:rPr lang="en-US" sz="1400" u="none" strike="noStrike" err="1">
                          <a:effectLst/>
                          <a:latin typeface="Barlow" panose="00000500000000000000" pitchFamily="2" charset="0"/>
                        </a:rPr>
                        <a:t>stdev</a:t>
                      </a:r>
                      <a:r>
                        <a:rPr lang="en-US" sz="1400" u="none" strike="noStrike">
                          <a:effectLst/>
                          <a:latin typeface="Barlow" panose="00000500000000000000" pitchFamily="2" charset="0"/>
                        </a:rPr>
                        <a:t>.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000000"/>
                          </a:solidFill>
                          <a:effectLst/>
                          <a:latin typeface="Barlow" panose="00000500000000000000" pitchFamily="2" charset="0"/>
                          <a:cs typeface="Arial"/>
                          <a:sym typeface="Arial"/>
                        </a:rPr>
                        <a:t>4h 59m 18s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4h 59m 18s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63391002"/>
                  </a:ext>
                </a:extLst>
              </a:tr>
              <a:tr h="290442">
                <a:tc rowSpan="9">
                  <a:txBody>
                    <a:bodyPr/>
                    <a:lstStyle/>
                    <a:p>
                      <a:pPr algn="ctr" fontAlgn="ctr"/>
                      <a:r>
                        <a:rPr lang="en-US" sz="1400" b="1" u="none" strike="noStrike">
                          <a:solidFill>
                            <a:schemeClr val="tx1"/>
                          </a:solidFill>
                          <a:effectLst/>
                          <a:latin typeface="Barlow" panose="00000500000000000000" pitchFamily="2" charset="0"/>
                        </a:rPr>
                        <a:t>Cancel Application</a:t>
                      </a:r>
                      <a:endParaRPr lang="en-US" sz="1400" b="1" i="0" u="none" strike="noStrike">
                        <a:solidFill>
                          <a:schemeClr val="tx1"/>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latin typeface="Barlow" panose="00000500000000000000" pitchFamily="2" charset="0"/>
                        </a:rPr>
                        <a:t>mean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FF0000"/>
                          </a:solidFill>
                          <a:effectLst/>
                          <a:latin typeface="Barlow" panose="00000500000000000000" pitchFamily="2" charset="0"/>
                          <a:cs typeface="Arial"/>
                          <a:sym typeface="Arial"/>
                        </a:rPr>
                        <a:t>31D 19h 39m 39s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b="0" u="none" strike="noStrike">
                          <a:solidFill>
                            <a:srgbClr val="FF0000"/>
                          </a:solidFill>
                          <a:effectLst/>
                          <a:latin typeface="Barlow" panose="00000500000000000000" pitchFamily="2" charset="0"/>
                        </a:rPr>
                        <a:t>27D 11h 15m 41s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44406578"/>
                  </a:ext>
                </a:extLst>
              </a:tr>
              <a:tr h="290442">
                <a:tc vMerge="1">
                  <a:txBody>
                    <a:bodyPr/>
                    <a:lstStyle/>
                    <a:p>
                      <a:endParaRPr lang="en-US"/>
                    </a:p>
                  </a:txBody>
                  <a:tcPr/>
                </a:tc>
                <a:tc>
                  <a:txBody>
                    <a:bodyPr/>
                    <a:lstStyle/>
                    <a:p>
                      <a:pPr algn="l" fontAlgn="b"/>
                      <a:r>
                        <a:rPr lang="en-US" sz="1400" u="none" strike="noStrike">
                          <a:effectLst/>
                          <a:latin typeface="Barlow" panose="00000500000000000000" pitchFamily="2" charset="0"/>
                        </a:rPr>
                        <a:t>median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FF0000"/>
                          </a:solidFill>
                          <a:effectLst/>
                          <a:latin typeface="Barlow" panose="00000500000000000000" pitchFamily="2" charset="0"/>
                          <a:cs typeface="Arial"/>
                          <a:sym typeface="Arial"/>
                        </a:rPr>
                        <a:t>30D 19h 55m 27s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30D 16h 27m 39s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15901326"/>
                  </a:ext>
                </a:extLst>
              </a:tr>
              <a:tr h="251804">
                <a:tc vMerge="1">
                  <a:txBody>
                    <a:bodyPr/>
                    <a:lstStyle/>
                    <a:p>
                      <a:endParaRPr lang="en-US"/>
                    </a:p>
                  </a:txBody>
                  <a:tcPr/>
                </a:tc>
                <a:tc>
                  <a:txBody>
                    <a:bodyPr/>
                    <a:lstStyle/>
                    <a:p>
                      <a:pPr algn="l" fontAlgn="b"/>
                      <a:r>
                        <a:rPr lang="en-US" sz="1400" u="none" strike="noStrike" err="1">
                          <a:effectLst/>
                          <a:latin typeface="Barlow" panose="00000500000000000000" pitchFamily="2" charset="0"/>
                        </a:rPr>
                        <a:t>stdev</a:t>
                      </a:r>
                      <a:r>
                        <a:rPr lang="en-US" sz="1400" u="none" strike="noStrike">
                          <a:effectLst/>
                          <a:latin typeface="Barlow" panose="00000500000000000000" pitchFamily="2" charset="0"/>
                        </a:rPr>
                        <a:t>. </a:t>
                      </a:r>
                      <a:r>
                        <a:rPr lang="en-US" sz="1400" u="none" strike="noStrike" err="1">
                          <a:effectLst/>
                          <a:latin typeface="Barlow" panose="00000500000000000000" pitchFamily="2" charset="0"/>
                        </a:rPr>
                        <a:t>sojurn</a:t>
                      </a:r>
                      <a:r>
                        <a:rPr lang="en-US" sz="1400" u="none" strike="noStrike">
                          <a:effectLst/>
                          <a:latin typeface="Barlow" panose="00000500000000000000" pitchFamily="2" charset="0"/>
                        </a:rPr>
                        <a:t>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FF0000"/>
                          </a:solidFill>
                          <a:effectLst/>
                          <a:latin typeface="Barlow" panose="00000500000000000000" pitchFamily="2" charset="0"/>
                          <a:cs typeface="Arial"/>
                          <a:sym typeface="Arial"/>
                        </a:rPr>
                        <a:t>12D 0h 15m 17s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8D 11h 40m 23s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61783226"/>
                  </a:ext>
                </a:extLst>
              </a:tr>
              <a:tr h="251804">
                <a:tc vMerge="1">
                  <a:txBody>
                    <a:bodyPr/>
                    <a:lstStyle/>
                    <a:p>
                      <a:endParaRPr lang="en-US"/>
                    </a:p>
                  </a:txBody>
                  <a:tcPr/>
                </a:tc>
                <a:tc>
                  <a:txBody>
                    <a:bodyPr/>
                    <a:lstStyle/>
                    <a:p>
                      <a:pPr algn="l" fontAlgn="b"/>
                      <a:r>
                        <a:rPr lang="en-US" sz="1400" u="none" strike="noStrike">
                          <a:effectLst/>
                          <a:latin typeface="Barlow" panose="00000500000000000000" pitchFamily="2" charset="0"/>
                        </a:rPr>
                        <a:t>mean synchronization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000000"/>
                          </a:solidFill>
                          <a:effectLst/>
                          <a:latin typeface="Barlow" panose="00000500000000000000" pitchFamily="2" charset="0"/>
                          <a:cs typeface="Arial"/>
                          <a:sym typeface="Arial"/>
                        </a:rPr>
                        <a:t>4D 8h 23m 57s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4D 8h 23m 57s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60880631"/>
                  </a:ext>
                </a:extLst>
              </a:tr>
              <a:tr h="251804">
                <a:tc vMerge="1">
                  <a:txBody>
                    <a:bodyPr/>
                    <a:lstStyle/>
                    <a:p>
                      <a:endParaRPr lang="en-US"/>
                    </a:p>
                  </a:txBody>
                  <a:tcPr/>
                </a:tc>
                <a:tc>
                  <a:txBody>
                    <a:bodyPr/>
                    <a:lstStyle/>
                    <a:p>
                      <a:pPr algn="l" fontAlgn="b"/>
                      <a:r>
                        <a:rPr lang="en-US" sz="1400" u="none" strike="noStrike">
                          <a:effectLst/>
                          <a:latin typeface="Barlow" panose="00000500000000000000" pitchFamily="2" charset="0"/>
                        </a:rPr>
                        <a:t>median synchronization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000000"/>
                          </a:solidFill>
                          <a:effectLst/>
                          <a:latin typeface="Barlow" panose="00000500000000000000" pitchFamily="2" charset="0"/>
                          <a:cs typeface="Arial"/>
                          <a:sym typeface="Arial"/>
                        </a:rPr>
                        <a:t>1m 26s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1m 26s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72017476"/>
                  </a:ext>
                </a:extLst>
              </a:tr>
              <a:tr h="251804">
                <a:tc vMerge="1">
                  <a:txBody>
                    <a:bodyPr/>
                    <a:lstStyle/>
                    <a:p>
                      <a:endParaRPr lang="en-US"/>
                    </a:p>
                  </a:txBody>
                  <a:tcPr/>
                </a:tc>
                <a:tc>
                  <a:txBody>
                    <a:bodyPr/>
                    <a:lstStyle/>
                    <a:p>
                      <a:pPr algn="l" fontAlgn="b"/>
                      <a:r>
                        <a:rPr lang="en-US" sz="1400" u="none" strike="noStrike" err="1">
                          <a:effectLst/>
                          <a:latin typeface="Barlow" panose="00000500000000000000" pitchFamily="2" charset="0"/>
                        </a:rPr>
                        <a:t>stdev</a:t>
                      </a:r>
                      <a:r>
                        <a:rPr lang="en-US" sz="1400" u="none" strike="noStrike">
                          <a:effectLst/>
                          <a:latin typeface="Barlow" panose="00000500000000000000" pitchFamily="2" charset="0"/>
                        </a:rPr>
                        <a:t>. synchronization time</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000000"/>
                          </a:solidFill>
                          <a:effectLst/>
                          <a:latin typeface="Barlow" panose="00000500000000000000" pitchFamily="2" charset="0"/>
                          <a:cs typeface="Arial"/>
                          <a:sym typeface="Arial"/>
                        </a:rPr>
                        <a:t>7D 19h 53m 20s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7D 19h 53m 20s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520393220"/>
                  </a:ext>
                </a:extLst>
              </a:tr>
              <a:tr h="251804">
                <a:tc vMerge="1">
                  <a:txBody>
                    <a:bodyPr/>
                    <a:lstStyle/>
                    <a:p>
                      <a:endParaRPr lang="en-US"/>
                    </a:p>
                  </a:txBody>
                  <a:tcPr/>
                </a:tc>
                <a:tc>
                  <a:txBody>
                    <a:bodyPr/>
                    <a:lstStyle/>
                    <a:p>
                      <a:pPr algn="l" fontAlgn="b"/>
                      <a:r>
                        <a:rPr lang="en-US" sz="1400" u="none" strike="noStrike">
                          <a:effectLst/>
                          <a:latin typeface="Barlow" panose="00000500000000000000" pitchFamily="2" charset="0"/>
                        </a:rPr>
                        <a:t>mean lagging time of Application</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FF0000"/>
                          </a:solidFill>
                          <a:effectLst/>
                          <a:latin typeface="Barlow" panose="00000500000000000000" pitchFamily="2" charset="0"/>
                          <a:cs typeface="Arial"/>
                          <a:sym typeface="Arial"/>
                        </a:rPr>
                        <a:t>5D 5h 41m 56s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4D 8h 1m 36s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151863683"/>
                  </a:ext>
                </a:extLst>
              </a:tr>
              <a:tr h="251804">
                <a:tc vMerge="1">
                  <a:txBody>
                    <a:bodyPr/>
                    <a:lstStyle/>
                    <a:p>
                      <a:endParaRPr lang="en-US"/>
                    </a:p>
                  </a:txBody>
                  <a:tcPr/>
                </a:tc>
                <a:tc>
                  <a:txBody>
                    <a:bodyPr/>
                    <a:lstStyle/>
                    <a:p>
                      <a:pPr algn="l" fontAlgn="b"/>
                      <a:r>
                        <a:rPr lang="en-US" sz="1400" u="none" strike="noStrike">
                          <a:effectLst/>
                          <a:latin typeface="Barlow" panose="00000500000000000000" pitchFamily="2" charset="0"/>
                        </a:rPr>
                        <a:t>mean lagging time of Offer</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FF0000"/>
                          </a:solidFill>
                          <a:effectLst/>
                          <a:latin typeface="Barlow" panose="00000500000000000000" pitchFamily="2" charset="0"/>
                          <a:cs typeface="Arial"/>
                          <a:sym typeface="Arial"/>
                        </a:rPr>
                        <a:t>22m 31s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solidFill>
                            <a:srgbClr val="FF0000"/>
                          </a:solidFill>
                          <a:effectLst/>
                          <a:latin typeface="Barlow" panose="00000500000000000000" pitchFamily="2" charset="0"/>
                        </a:rPr>
                        <a:t>22m 21s</a:t>
                      </a:r>
                      <a:endParaRPr lang="en-US" sz="1400" b="0" i="0" u="none" strike="noStrike">
                        <a:solidFill>
                          <a:srgbClr val="FF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03769566"/>
                  </a:ext>
                </a:extLst>
              </a:tr>
              <a:tr h="261117">
                <a:tc vMerge="1">
                  <a:txBody>
                    <a:bodyPr/>
                    <a:lstStyle/>
                    <a:p>
                      <a:endParaRPr lang="en-US"/>
                    </a:p>
                  </a:txBody>
                  <a:tcPr/>
                </a:tc>
                <a:tc>
                  <a:txBody>
                    <a:bodyPr/>
                    <a:lstStyle/>
                    <a:p>
                      <a:pPr algn="l" fontAlgn="b"/>
                      <a:r>
                        <a:rPr lang="en-US" sz="1400" u="none" strike="noStrike">
                          <a:effectLst/>
                          <a:latin typeface="Barlow" panose="00000500000000000000" pitchFamily="2" charset="0"/>
                        </a:rPr>
                        <a:t>mean pooling time of Application</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b">
                        <a:lnSpc>
                          <a:spcPct val="100000"/>
                        </a:lnSpc>
                        <a:spcBef>
                          <a:spcPts val="0"/>
                        </a:spcBef>
                        <a:spcAft>
                          <a:spcPts val="0"/>
                        </a:spcAft>
                        <a:buClr>
                          <a:srgbClr val="000000"/>
                        </a:buClr>
                        <a:buFont typeface="Arial"/>
                      </a:pPr>
                      <a:r>
                        <a:rPr lang="en-US" sz="1400" b="0" i="0" u="none" strike="noStrike" cap="none">
                          <a:solidFill>
                            <a:srgbClr val="000000"/>
                          </a:solidFill>
                          <a:effectLst/>
                          <a:latin typeface="Barlow" panose="00000500000000000000" pitchFamily="2" charset="0"/>
                          <a:cs typeface="Arial"/>
                          <a:sym typeface="Arial"/>
                        </a:rPr>
                        <a:t>0s</a:t>
                      </a: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b"/>
                      <a:r>
                        <a:rPr lang="en-US" sz="1400" u="none" strike="noStrike">
                          <a:effectLst/>
                          <a:latin typeface="Barlow" panose="00000500000000000000" pitchFamily="2" charset="0"/>
                        </a:rPr>
                        <a:t>0s</a:t>
                      </a:r>
                      <a:endParaRPr lang="en-US" sz="1400" b="0" i="0" u="none" strike="noStrike">
                        <a:solidFill>
                          <a:srgbClr val="000000"/>
                        </a:solidFill>
                        <a:effectLst/>
                        <a:latin typeface="Barlow" panose="00000500000000000000" pitchFamily="2" charset="0"/>
                      </a:endParaRPr>
                    </a:p>
                  </a:txBody>
                  <a:tcPr marL="5910" marR="5910" marT="59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96622090"/>
                  </a:ext>
                </a:extLst>
              </a:tr>
            </a:tbl>
          </a:graphicData>
        </a:graphic>
      </p:graphicFrame>
    </p:spTree>
    <p:extLst>
      <p:ext uri="{BB962C8B-B14F-4D97-AF65-F5344CB8AC3E}">
        <p14:creationId xmlns:p14="http://schemas.microsoft.com/office/powerpoint/2010/main" val="3796486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3">
            <a:extLst>
              <a:ext uri="{FF2B5EF4-FFF2-40B4-BE49-F238E27FC236}">
                <a16:creationId xmlns:a16="http://schemas.microsoft.com/office/drawing/2014/main" id="{538D450A-5F2C-102B-0F62-FD02F211322C}"/>
              </a:ext>
            </a:extLst>
          </p:cNvPr>
          <p:cNvSpPr txBox="1">
            <a:spLocks/>
          </p:cNvSpPr>
          <p:nvPr/>
        </p:nvSpPr>
        <p:spPr>
          <a:xfrm>
            <a:off x="720000" y="1361754"/>
            <a:ext cx="7833450" cy="29647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just">
              <a:buClr>
                <a:schemeClr val="dk1"/>
              </a:buClr>
              <a:buSzPts val="1400"/>
              <a:buFont typeface="Nunito Light"/>
              <a:buChar char="○"/>
              <a:defRPr sz="1800">
                <a:solidFill>
                  <a:schemeClr val="dk1"/>
                </a:solidFill>
                <a:latin typeface="Barlow"/>
                <a:ea typeface="Barlow"/>
                <a:cs typeface="Barlow"/>
              </a:defRPr>
            </a:lvl2pPr>
            <a:lvl3pPr marL="1371600" indent="-317500">
              <a:buClr>
                <a:schemeClr val="dk1"/>
              </a:buClr>
              <a:buSzPts val="1400"/>
              <a:buFont typeface="Nunito Light"/>
              <a:buChar char="■"/>
              <a:defRPr>
                <a:solidFill>
                  <a:schemeClr val="dk1"/>
                </a:solidFill>
                <a:latin typeface="Barlow"/>
                <a:ea typeface="Barlow"/>
                <a:cs typeface="Barlow"/>
              </a:defRPr>
            </a:lvl3pPr>
            <a:lvl4pPr marL="1828800" indent="-317500">
              <a:buClr>
                <a:schemeClr val="dk1"/>
              </a:buClr>
              <a:buSzPts val="1400"/>
              <a:buFont typeface="Nunito Light"/>
              <a:buChar char="●"/>
              <a:defRPr>
                <a:solidFill>
                  <a:schemeClr val="dk1"/>
                </a:solidFill>
                <a:latin typeface="Barlow"/>
                <a:ea typeface="Barlow"/>
                <a:cs typeface="Barlow"/>
              </a:defRPr>
            </a:lvl4pPr>
            <a:lvl5pPr marL="2286000" indent="-317500">
              <a:buClr>
                <a:schemeClr val="dk1"/>
              </a:buClr>
              <a:buSzPts val="1400"/>
              <a:buFont typeface="Nunito Light"/>
              <a:buChar char="○"/>
              <a:defRPr>
                <a:solidFill>
                  <a:schemeClr val="dk1"/>
                </a:solidFill>
                <a:latin typeface="Barlow"/>
                <a:ea typeface="Barlow"/>
                <a:cs typeface="Barlow"/>
              </a:defRPr>
            </a:lvl5pPr>
            <a:lvl6pPr marL="2743200" indent="-317500">
              <a:buClr>
                <a:schemeClr val="dk1"/>
              </a:buClr>
              <a:buSzPts val="1400"/>
              <a:buFont typeface="Nunito Light"/>
              <a:buChar char="■"/>
              <a:defRPr>
                <a:solidFill>
                  <a:schemeClr val="dk1"/>
                </a:solidFill>
                <a:latin typeface="Barlow"/>
                <a:ea typeface="Barlow"/>
                <a:cs typeface="Barlow"/>
              </a:defRPr>
            </a:lvl6pPr>
            <a:lvl7pPr marL="3200400" indent="-317500">
              <a:buClr>
                <a:schemeClr val="dk1"/>
              </a:buClr>
              <a:buSzPts val="1400"/>
              <a:buFont typeface="Nunito Light"/>
              <a:buChar char="●"/>
              <a:defRPr>
                <a:solidFill>
                  <a:schemeClr val="dk1"/>
                </a:solidFill>
                <a:latin typeface="Barlow"/>
                <a:ea typeface="Barlow"/>
                <a:cs typeface="Barlow"/>
              </a:defRPr>
            </a:lvl7pPr>
            <a:lvl8pPr marL="3657600" indent="-317500">
              <a:buClr>
                <a:schemeClr val="dk1"/>
              </a:buClr>
              <a:buSzPts val="1400"/>
              <a:buFont typeface="Nunito Light"/>
              <a:buChar char="○"/>
              <a:defRPr>
                <a:solidFill>
                  <a:schemeClr val="dk1"/>
                </a:solidFill>
                <a:latin typeface="Barlow"/>
                <a:ea typeface="Barlow"/>
                <a:cs typeface="Barlow"/>
              </a:defRPr>
            </a:lvl8pPr>
            <a:lvl9pPr marL="4114800" indent="-317500">
              <a:buClr>
                <a:schemeClr val="dk1"/>
              </a:buClr>
              <a:buSzPts val="1400"/>
              <a:buFont typeface="Nunito Light"/>
              <a:buChar char="■"/>
              <a:defRPr>
                <a:solidFill>
                  <a:schemeClr val="dk1"/>
                </a:solidFill>
                <a:latin typeface="Barlow"/>
                <a:ea typeface="Barlow"/>
                <a:cs typeface="Barlow"/>
              </a:defRPr>
            </a:lvl9pPr>
          </a:lstStyle>
          <a:p>
            <a:pPr marL="139700" indent="0">
              <a:buNone/>
            </a:pPr>
            <a:endParaRPr lang="en-US"/>
          </a:p>
          <a:p>
            <a:pPr marL="139700" indent="0">
              <a:buNone/>
            </a:pPr>
            <a:r>
              <a:rPr lang="vi-VN"/>
              <a:t>Trong thí nghiệm 2, chúng em sẽ tiến hành so sánh các kết quả từ phương pháp xem xét nhiều đối tượng với phương pháp truyền thống trên bộ dữ liệu BPI 2017 theo cài đặt của khóa luận. </a:t>
            </a:r>
            <a:r>
              <a:rPr lang="en-US"/>
              <a:t>Sử dụng hai cách tiền xử lý dữ liệu khác nhau:</a:t>
            </a:r>
          </a:p>
          <a:p>
            <a:r>
              <a:rPr lang="en-US"/>
              <a:t>Cách thứ nhất: </a:t>
            </a:r>
            <a:r>
              <a:rPr lang="vi-VN"/>
              <a:t>phương pháp tiền xử lý dữ liệu event</a:t>
            </a:r>
            <a:r>
              <a:rPr lang="en-US"/>
              <a:t> </a:t>
            </a:r>
            <a:r>
              <a:rPr lang="vi-VN"/>
              <a:t>log sao cho mỗi trường hợp thực hiện quy trình sẽ bao gồm nhiều</a:t>
            </a:r>
            <a:r>
              <a:rPr lang="en-US"/>
              <a:t> </a:t>
            </a:r>
            <a:r>
              <a:rPr lang="vi-VN"/>
              <a:t>đối tượng</a:t>
            </a:r>
            <a:r>
              <a:rPr lang="en-US"/>
              <a:t>.</a:t>
            </a:r>
          </a:p>
          <a:p>
            <a:r>
              <a:rPr lang="vi-VN"/>
              <a:t>Cách thứ hai</a:t>
            </a:r>
            <a:r>
              <a:rPr lang="en-US"/>
              <a:t>:</a:t>
            </a:r>
            <a:r>
              <a:rPr lang="vi-VN"/>
              <a:t> phương pháp tiền xử lý</a:t>
            </a:r>
            <a:r>
              <a:rPr lang="en-US"/>
              <a:t> </a:t>
            </a:r>
            <a:r>
              <a:rPr lang="vi-VN"/>
              <a:t>dữ liệu event</a:t>
            </a:r>
            <a:r>
              <a:rPr lang="en-US"/>
              <a:t> </a:t>
            </a:r>
            <a:r>
              <a:rPr lang="vi-VN"/>
              <a:t>log sao cho mỗi trường hợp thực hiện quy trình chỉ bao gồm một đối tượng thực hiện. </a:t>
            </a:r>
            <a:endParaRPr lang="en-US"/>
          </a:p>
        </p:txBody>
      </p:sp>
      <p:sp>
        <p:nvSpPr>
          <p:cNvPr id="11" name="Title 3">
            <a:extLst>
              <a:ext uri="{FF2B5EF4-FFF2-40B4-BE49-F238E27FC236}">
                <a16:creationId xmlns:a16="http://schemas.microsoft.com/office/drawing/2014/main" id="{54B32E8B-47AA-B1B7-7B74-DDF4052F9E1E}"/>
              </a:ext>
            </a:extLst>
          </p:cNvPr>
          <p:cNvSpPr txBox="1">
            <a:spLocks/>
          </p:cNvSpPr>
          <p:nvPr/>
        </p:nvSpPr>
        <p:spPr>
          <a:xfrm>
            <a:off x="720000" y="445024"/>
            <a:ext cx="8119200" cy="9167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Thí</a:t>
            </a:r>
            <a:r>
              <a:rPr lang="en-US" sz="2400">
                <a:solidFill>
                  <a:schemeClr val="tx1"/>
                </a:solidFill>
              </a:rPr>
              <a:t> </a:t>
            </a:r>
            <a:r>
              <a:rPr lang="en-US" sz="2400" err="1">
                <a:solidFill>
                  <a:schemeClr val="tx1"/>
                </a:solidFill>
              </a:rPr>
              <a:t>nghiệm</a:t>
            </a:r>
            <a:r>
              <a:rPr lang="en-US" sz="2400">
                <a:solidFill>
                  <a:schemeClr val="tx1"/>
                </a:solidFill>
              </a:rPr>
              <a:t> 2 -</a:t>
            </a:r>
            <a:r>
              <a:rPr lang="vi-VN" sz="2400">
                <a:solidFill>
                  <a:schemeClr val="tx1"/>
                </a:solidFill>
              </a:rPr>
              <a:t> </a:t>
            </a:r>
            <a:r>
              <a:rPr lang="en-US" sz="2400">
                <a:solidFill>
                  <a:schemeClr val="tx1"/>
                </a:solidFill>
              </a:rPr>
              <a:t> </a:t>
            </a:r>
            <a:r>
              <a:rPr lang="vi-VN" sz="2400">
                <a:solidFill>
                  <a:schemeClr val="tx1"/>
                </a:solidFill>
              </a:rPr>
              <a:t>So sánh phương pháp</a:t>
            </a:r>
            <a:r>
              <a:rPr lang="en-US" sz="2400">
                <a:solidFill>
                  <a:schemeClr val="tx1"/>
                </a:solidFill>
              </a:rPr>
              <a:t> </a:t>
            </a:r>
            <a:r>
              <a:rPr lang="vi-VN" sz="2400">
                <a:solidFill>
                  <a:schemeClr val="tx1"/>
                </a:solidFill>
              </a:rPr>
              <a:t>xem</a:t>
            </a:r>
            <a:r>
              <a:rPr lang="en-US" sz="2400">
                <a:solidFill>
                  <a:schemeClr val="tx1"/>
                </a:solidFill>
              </a:rPr>
              <a:t> </a:t>
            </a:r>
            <a:r>
              <a:rPr lang="vi-VN" sz="2400">
                <a:solidFill>
                  <a:schemeClr val="tx1"/>
                </a:solidFill>
              </a:rPr>
              <a:t>xét</a:t>
            </a:r>
            <a:r>
              <a:rPr lang="en-US" sz="2400">
                <a:solidFill>
                  <a:schemeClr val="tx1"/>
                </a:solidFill>
              </a:rPr>
              <a:t> </a:t>
            </a:r>
            <a:r>
              <a:rPr lang="vi-VN" sz="2400">
                <a:solidFill>
                  <a:schemeClr val="tx1"/>
                </a:solidFill>
              </a:rPr>
              <a:t>nhiều đối tượng với phương pháp</a:t>
            </a:r>
            <a:r>
              <a:rPr lang="en-US" sz="2400">
                <a:solidFill>
                  <a:schemeClr val="tx1"/>
                </a:solidFill>
              </a:rPr>
              <a:t> </a:t>
            </a:r>
            <a:r>
              <a:rPr lang="vi-VN" sz="2400">
                <a:solidFill>
                  <a:schemeClr val="tx1"/>
                </a:solidFill>
              </a:rPr>
              <a:t>truyền thống</a:t>
            </a:r>
            <a:r>
              <a:rPr lang="en-US" sz="2400">
                <a:solidFill>
                  <a:schemeClr val="tx1"/>
                </a:solidFill>
              </a:rPr>
              <a:t> </a:t>
            </a:r>
          </a:p>
          <a:p>
            <a:pPr marL="139700"/>
            <a:r>
              <a:rPr lang="en-US" sz="1800">
                <a:solidFill>
                  <a:schemeClr val="tx1">
                    <a:lumMod val="50000"/>
                    <a:lumOff val="50000"/>
                  </a:schemeClr>
                </a:solidFill>
              </a:rPr>
              <a:t>(</a:t>
            </a:r>
            <a:r>
              <a:rPr lang="en-US" sz="1800" err="1">
                <a:solidFill>
                  <a:schemeClr val="tx1">
                    <a:lumMod val="50000"/>
                    <a:lumOff val="50000"/>
                  </a:schemeClr>
                </a:solidFill>
              </a:rPr>
              <a:t>thí</a:t>
            </a:r>
            <a:r>
              <a:rPr lang="en-US" sz="1800">
                <a:solidFill>
                  <a:schemeClr val="tx1">
                    <a:lumMod val="50000"/>
                    <a:lumOff val="50000"/>
                  </a:schemeClr>
                </a:solidFill>
              </a:rPr>
              <a:t> </a:t>
            </a:r>
            <a:r>
              <a:rPr lang="en-US" sz="1800" err="1">
                <a:solidFill>
                  <a:schemeClr val="tx1">
                    <a:lumMod val="50000"/>
                    <a:lumOff val="50000"/>
                  </a:schemeClr>
                </a:solidFill>
              </a:rPr>
              <a:t>nghiệm</a:t>
            </a:r>
            <a:r>
              <a:rPr lang="en-US" sz="1800">
                <a:solidFill>
                  <a:schemeClr val="tx1">
                    <a:lumMod val="50000"/>
                    <a:lumOff val="50000"/>
                  </a:schemeClr>
                </a:solidFill>
              </a:rPr>
              <a:t> </a:t>
            </a:r>
            <a:r>
              <a:rPr lang="en-US" sz="1800" err="1">
                <a:solidFill>
                  <a:schemeClr val="tx1">
                    <a:lumMod val="50000"/>
                    <a:lumOff val="50000"/>
                  </a:schemeClr>
                </a:solidFill>
              </a:rPr>
              <a:t>mở</a:t>
            </a:r>
            <a:r>
              <a:rPr lang="en-US" sz="1800">
                <a:solidFill>
                  <a:schemeClr val="tx1">
                    <a:lumMod val="50000"/>
                    <a:lumOff val="50000"/>
                  </a:schemeClr>
                </a:solidFill>
              </a:rPr>
              <a:t> </a:t>
            </a:r>
            <a:r>
              <a:rPr lang="en-US" sz="1800" err="1">
                <a:solidFill>
                  <a:schemeClr val="tx1">
                    <a:lumMod val="50000"/>
                    <a:lumOff val="50000"/>
                  </a:schemeClr>
                </a:solidFill>
              </a:rPr>
              <a:t>rộng</a:t>
            </a:r>
            <a:r>
              <a:rPr lang="en-US" sz="1800">
                <a:solidFill>
                  <a:schemeClr val="tx1">
                    <a:lumMod val="50000"/>
                    <a:lumOff val="50000"/>
                  </a:schemeClr>
                </a:solidFill>
              </a:rPr>
              <a:t> </a:t>
            </a:r>
            <a:r>
              <a:rPr lang="en-US" sz="1800" err="1">
                <a:solidFill>
                  <a:schemeClr val="tx1">
                    <a:lumMod val="50000"/>
                    <a:lumOff val="50000"/>
                  </a:schemeClr>
                </a:solidFill>
              </a:rPr>
              <a:t>ngoài</a:t>
            </a:r>
            <a:r>
              <a:rPr lang="en-US" sz="1800">
                <a:solidFill>
                  <a:schemeClr val="tx1">
                    <a:lumMod val="50000"/>
                    <a:lumOff val="50000"/>
                  </a:schemeClr>
                </a:solidFill>
              </a:rPr>
              <a:t> </a:t>
            </a:r>
            <a:r>
              <a:rPr lang="en-US" sz="1800" err="1">
                <a:solidFill>
                  <a:schemeClr val="tx1">
                    <a:lumMod val="50000"/>
                    <a:lumOff val="50000"/>
                  </a:schemeClr>
                </a:solidFill>
              </a:rPr>
              <a:t>bài</a:t>
            </a:r>
            <a:r>
              <a:rPr lang="en-US" sz="1800">
                <a:solidFill>
                  <a:schemeClr val="tx1">
                    <a:lumMod val="50000"/>
                    <a:lumOff val="50000"/>
                  </a:schemeClr>
                </a:solidFill>
              </a:rPr>
              <a:t> </a:t>
            </a:r>
            <a:r>
              <a:rPr lang="en-US" sz="1800" err="1">
                <a:solidFill>
                  <a:schemeClr val="tx1">
                    <a:lumMod val="50000"/>
                    <a:lumOff val="50000"/>
                  </a:schemeClr>
                </a:solidFill>
              </a:rPr>
              <a:t>báo</a:t>
            </a:r>
            <a:r>
              <a:rPr lang="en-US" sz="1800">
                <a:solidFill>
                  <a:schemeClr val="tx1">
                    <a:lumMod val="50000"/>
                    <a:lumOff val="50000"/>
                  </a:schemeClr>
                </a:solidFill>
              </a:rPr>
              <a:t> </a:t>
            </a:r>
            <a:r>
              <a:rPr lang="en-US" sz="1800" err="1">
                <a:solidFill>
                  <a:schemeClr val="tx1">
                    <a:lumMod val="50000"/>
                    <a:lumOff val="50000"/>
                  </a:schemeClr>
                </a:solidFill>
              </a:rPr>
              <a:t>gốc</a:t>
            </a:r>
            <a:r>
              <a:rPr lang="en-US" sz="1800">
                <a:solidFill>
                  <a:schemeClr val="tx1">
                    <a:lumMod val="50000"/>
                    <a:lumOff val="50000"/>
                  </a:schemeClr>
                </a:solidFill>
              </a:rPr>
              <a:t>)</a:t>
            </a:r>
          </a:p>
        </p:txBody>
      </p:sp>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32</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1579741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33</a:t>
            </a:fld>
            <a:endParaRPr lang="en-US">
              <a:latin typeface="Barlow" panose="00000500000000000000" pitchFamily="2" charset="0"/>
              <a:cs typeface="Arial" panose="020B0604020202020204" pitchFamily="34" charset="0"/>
            </a:endParaRPr>
          </a:p>
        </p:txBody>
      </p:sp>
      <p:sp>
        <p:nvSpPr>
          <p:cNvPr id="8" name="Title 3">
            <a:extLst>
              <a:ext uri="{FF2B5EF4-FFF2-40B4-BE49-F238E27FC236}">
                <a16:creationId xmlns:a16="http://schemas.microsoft.com/office/drawing/2014/main" id="{4126B23E-38D7-B1D9-18ED-3FA2FF724968}"/>
              </a:ext>
            </a:extLst>
          </p:cNvPr>
          <p:cNvSpPr txBox="1">
            <a:spLocks/>
          </p:cNvSpPr>
          <p:nvPr/>
        </p:nvSpPr>
        <p:spPr>
          <a:xfrm>
            <a:off x="296667" y="292625"/>
            <a:ext cx="452809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Cách</a:t>
            </a:r>
            <a:r>
              <a:rPr lang="en-US" sz="2400">
                <a:solidFill>
                  <a:schemeClr val="tx1"/>
                </a:solidFill>
              </a:rPr>
              <a:t> </a:t>
            </a:r>
            <a:r>
              <a:rPr lang="en-US" sz="2400" err="1">
                <a:solidFill>
                  <a:schemeClr val="tx1"/>
                </a:solidFill>
              </a:rPr>
              <a:t>tiền</a:t>
            </a:r>
            <a:r>
              <a:rPr lang="en-US" sz="2400">
                <a:solidFill>
                  <a:schemeClr val="tx1"/>
                </a:solidFill>
              </a:rPr>
              <a:t> </a:t>
            </a:r>
            <a:r>
              <a:rPr lang="en-US" sz="2400" err="1">
                <a:solidFill>
                  <a:schemeClr val="tx1"/>
                </a:solidFill>
              </a:rPr>
              <a:t>xử</a:t>
            </a:r>
            <a:r>
              <a:rPr lang="en-US" sz="2400">
                <a:solidFill>
                  <a:schemeClr val="tx1"/>
                </a:solidFill>
              </a:rPr>
              <a:t> </a:t>
            </a:r>
            <a:r>
              <a:rPr lang="en-US" sz="2400" err="1">
                <a:solidFill>
                  <a:schemeClr val="tx1"/>
                </a:solidFill>
              </a:rPr>
              <a:t>lý</a:t>
            </a:r>
            <a:r>
              <a:rPr lang="en-US" sz="2400">
                <a:solidFill>
                  <a:schemeClr val="tx1"/>
                </a:solidFill>
              </a:rPr>
              <a:t> 1</a:t>
            </a:r>
          </a:p>
        </p:txBody>
      </p:sp>
      <p:pic>
        <p:nvPicPr>
          <p:cNvPr id="5122" name="Picture 2">
            <a:extLst>
              <a:ext uri="{FF2B5EF4-FFF2-40B4-BE49-F238E27FC236}">
                <a16:creationId xmlns:a16="http://schemas.microsoft.com/office/drawing/2014/main" id="{0F90B138-3979-D175-B461-1CFF1E1E5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788" y="0"/>
            <a:ext cx="245268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2B1AA00C-1A16-4154-8061-2DFE780286BC}"/>
              </a:ext>
            </a:extLst>
          </p:cNvPr>
          <p:cNvPicPr>
            <a:picLocks noChangeAspect="1"/>
          </p:cNvPicPr>
          <p:nvPr/>
        </p:nvPicPr>
        <p:blipFill>
          <a:blip r:embed="rId4"/>
          <a:stretch>
            <a:fillRect/>
          </a:stretch>
        </p:blipFill>
        <p:spPr>
          <a:xfrm>
            <a:off x="7258517" y="173051"/>
            <a:ext cx="1521418" cy="1685263"/>
          </a:xfrm>
          <a:prstGeom prst="rect">
            <a:avLst/>
          </a:prstGeom>
          <a:ln w="28575">
            <a:solidFill>
              <a:schemeClr val="accent2"/>
            </a:solidFill>
          </a:ln>
        </p:spPr>
      </p:pic>
      <p:sp>
        <p:nvSpPr>
          <p:cNvPr id="6" name="Hình chữ nhật 5">
            <a:extLst>
              <a:ext uri="{FF2B5EF4-FFF2-40B4-BE49-F238E27FC236}">
                <a16:creationId xmlns:a16="http://schemas.microsoft.com/office/drawing/2014/main" id="{49D1B8E1-29BE-7DFA-51FB-67D85D7B1ED8}"/>
              </a:ext>
            </a:extLst>
          </p:cNvPr>
          <p:cNvSpPr/>
          <p:nvPr/>
        </p:nvSpPr>
        <p:spPr>
          <a:xfrm>
            <a:off x="6095928" y="1960186"/>
            <a:ext cx="757930" cy="816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14" name="Đường kết nối: Cong 13">
            <a:extLst>
              <a:ext uri="{FF2B5EF4-FFF2-40B4-BE49-F238E27FC236}">
                <a16:creationId xmlns:a16="http://schemas.microsoft.com/office/drawing/2014/main" id="{9952CB3A-D8AE-4124-FE4A-AE990CB8C72D}"/>
              </a:ext>
            </a:extLst>
          </p:cNvPr>
          <p:cNvCxnSpPr>
            <a:cxnSpLocks/>
            <a:stCxn id="6" idx="3"/>
            <a:endCxn id="5" idx="1"/>
          </p:cNvCxnSpPr>
          <p:nvPr/>
        </p:nvCxnSpPr>
        <p:spPr>
          <a:xfrm flipV="1">
            <a:off x="6853858" y="1015683"/>
            <a:ext cx="404659" cy="1352944"/>
          </a:xfrm>
          <a:prstGeom prst="curvedConnector3">
            <a:avLst>
              <a:gd name="adj1" fmla="val 50000"/>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Hình chữ nhật 19">
            <a:extLst>
              <a:ext uri="{FF2B5EF4-FFF2-40B4-BE49-F238E27FC236}">
                <a16:creationId xmlns:a16="http://schemas.microsoft.com/office/drawing/2014/main" id="{F442D8B3-BD11-1F04-E680-D17674595ACF}"/>
              </a:ext>
            </a:extLst>
          </p:cNvPr>
          <p:cNvSpPr/>
          <p:nvPr/>
        </p:nvSpPr>
        <p:spPr>
          <a:xfrm>
            <a:off x="5176423" y="3881594"/>
            <a:ext cx="573465" cy="816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24" name="Hình ảnh 23">
            <a:extLst>
              <a:ext uri="{FF2B5EF4-FFF2-40B4-BE49-F238E27FC236}">
                <a16:creationId xmlns:a16="http://schemas.microsoft.com/office/drawing/2014/main" id="{EFE76ACB-BDB6-AB2C-F8A5-65E324750753}"/>
              </a:ext>
            </a:extLst>
          </p:cNvPr>
          <p:cNvPicPr>
            <a:picLocks noChangeAspect="1"/>
          </p:cNvPicPr>
          <p:nvPr/>
        </p:nvPicPr>
        <p:blipFill>
          <a:blip r:embed="rId5"/>
          <a:stretch>
            <a:fillRect/>
          </a:stretch>
        </p:blipFill>
        <p:spPr>
          <a:xfrm>
            <a:off x="7026955" y="2474265"/>
            <a:ext cx="1739989" cy="2292468"/>
          </a:xfrm>
          <a:prstGeom prst="rect">
            <a:avLst/>
          </a:prstGeom>
          <a:ln w="28575">
            <a:solidFill>
              <a:schemeClr val="tx1"/>
            </a:solidFill>
          </a:ln>
        </p:spPr>
      </p:pic>
      <p:cxnSp>
        <p:nvCxnSpPr>
          <p:cNvPr id="25" name="Đường kết nối: Cong 24">
            <a:extLst>
              <a:ext uri="{FF2B5EF4-FFF2-40B4-BE49-F238E27FC236}">
                <a16:creationId xmlns:a16="http://schemas.microsoft.com/office/drawing/2014/main" id="{37C8D653-67A8-0167-69A1-F1E39AA2BA9A}"/>
              </a:ext>
            </a:extLst>
          </p:cNvPr>
          <p:cNvCxnSpPr>
            <a:cxnSpLocks/>
          </p:cNvCxnSpPr>
          <p:nvPr/>
        </p:nvCxnSpPr>
        <p:spPr>
          <a:xfrm flipV="1">
            <a:off x="5764756" y="3620499"/>
            <a:ext cx="1262199" cy="691306"/>
          </a:xfrm>
          <a:prstGeom prst="curvedConnector3">
            <a:avLst>
              <a:gd name="adj1" fmla="val 50000"/>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Hộp Văn bản 28">
            <a:extLst>
              <a:ext uri="{FF2B5EF4-FFF2-40B4-BE49-F238E27FC236}">
                <a16:creationId xmlns:a16="http://schemas.microsoft.com/office/drawing/2014/main" id="{1509A70A-7A19-7692-A883-8B3BF44D6983}"/>
              </a:ext>
            </a:extLst>
          </p:cNvPr>
          <p:cNvSpPr txBox="1"/>
          <p:nvPr/>
        </p:nvSpPr>
        <p:spPr>
          <a:xfrm>
            <a:off x="1" y="1034340"/>
            <a:ext cx="3967576" cy="4837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ctr">
              <a:buClr>
                <a:schemeClr val="dk1"/>
              </a:buClr>
              <a:buSzPts val="1400"/>
              <a:buFont typeface="Barlow"/>
              <a:buNone/>
              <a:defRPr>
                <a:solidFill>
                  <a:schemeClr val="dk1"/>
                </a:solidFill>
                <a:latin typeface="Barlow"/>
                <a:ea typeface="Barlow"/>
                <a:cs typeface="Barlow"/>
              </a:defRPr>
            </a:lvl2pPr>
            <a:lvl3pPr marL="1371600" indent="-317500" algn="ctr">
              <a:buClr>
                <a:schemeClr val="dk1"/>
              </a:buClr>
              <a:buSzPts val="1400"/>
              <a:buFont typeface="Barlow"/>
              <a:buNone/>
              <a:defRPr>
                <a:solidFill>
                  <a:schemeClr val="dk1"/>
                </a:solidFill>
                <a:latin typeface="Barlow"/>
                <a:ea typeface="Barlow"/>
                <a:cs typeface="Barlow"/>
              </a:defRPr>
            </a:lvl3pPr>
            <a:lvl4pPr marL="1828800" indent="-317500" algn="ctr">
              <a:buClr>
                <a:schemeClr val="dk1"/>
              </a:buClr>
              <a:buSzPts val="1400"/>
              <a:buFont typeface="Barlow"/>
              <a:buNone/>
              <a:defRPr>
                <a:solidFill>
                  <a:schemeClr val="dk1"/>
                </a:solidFill>
                <a:latin typeface="Barlow"/>
                <a:ea typeface="Barlow"/>
                <a:cs typeface="Barlow"/>
              </a:defRPr>
            </a:lvl4pPr>
            <a:lvl5pPr marL="2286000" indent="-317500" algn="ctr">
              <a:buClr>
                <a:schemeClr val="dk1"/>
              </a:buClr>
              <a:buSzPts val="1400"/>
              <a:buFont typeface="Barlow"/>
              <a:buNone/>
              <a:defRPr>
                <a:solidFill>
                  <a:schemeClr val="dk1"/>
                </a:solidFill>
                <a:latin typeface="Barlow"/>
                <a:ea typeface="Barlow"/>
                <a:cs typeface="Barlow"/>
              </a:defRPr>
            </a:lvl5pPr>
            <a:lvl6pPr marL="2743200" indent="-317500" algn="ctr">
              <a:buClr>
                <a:schemeClr val="dk1"/>
              </a:buClr>
              <a:buSzPts val="1400"/>
              <a:buFont typeface="Barlow"/>
              <a:buNone/>
              <a:defRPr>
                <a:solidFill>
                  <a:schemeClr val="dk1"/>
                </a:solidFill>
                <a:latin typeface="Barlow"/>
                <a:ea typeface="Barlow"/>
                <a:cs typeface="Barlow"/>
              </a:defRPr>
            </a:lvl6pPr>
            <a:lvl7pPr marL="3200400" indent="-317500" algn="ctr">
              <a:buClr>
                <a:schemeClr val="dk1"/>
              </a:buClr>
              <a:buSzPts val="1400"/>
              <a:buFont typeface="Barlow"/>
              <a:buNone/>
              <a:defRPr>
                <a:solidFill>
                  <a:schemeClr val="dk1"/>
                </a:solidFill>
                <a:latin typeface="Barlow"/>
                <a:ea typeface="Barlow"/>
                <a:cs typeface="Barlow"/>
              </a:defRPr>
            </a:lvl7pPr>
            <a:lvl8pPr marL="3657600" indent="-317500" algn="ctr">
              <a:buClr>
                <a:schemeClr val="dk1"/>
              </a:buClr>
              <a:buSzPts val="1400"/>
              <a:buFont typeface="Barlow"/>
              <a:buNone/>
              <a:defRPr>
                <a:solidFill>
                  <a:schemeClr val="dk1"/>
                </a:solidFill>
                <a:latin typeface="Barlow"/>
                <a:ea typeface="Barlow"/>
                <a:cs typeface="Barlow"/>
              </a:defRPr>
            </a:lvl8pPr>
            <a:lvl9pPr marL="4114800" indent="-317500" algn="ctr">
              <a:buClr>
                <a:schemeClr val="dk1"/>
              </a:buClr>
              <a:buSzPts val="1400"/>
              <a:buFont typeface="Barlow"/>
              <a:buNone/>
              <a:defRPr>
                <a:solidFill>
                  <a:schemeClr val="dk1"/>
                </a:solidFill>
                <a:latin typeface="Barlow"/>
                <a:ea typeface="Barlow"/>
                <a:cs typeface="Barlow"/>
              </a:defRPr>
            </a:lvl9pPr>
          </a:lstStyle>
          <a:p>
            <a:r>
              <a:rPr lang="en-US" err="1"/>
              <a:t>Hoạt</a:t>
            </a:r>
            <a:r>
              <a:rPr lang="en-US"/>
              <a:t> </a:t>
            </a:r>
            <a:r>
              <a:rPr lang="en-US" err="1"/>
              <a:t>động</a:t>
            </a:r>
            <a:r>
              <a:rPr lang="en-US"/>
              <a:t> </a:t>
            </a:r>
            <a:r>
              <a:rPr lang="vi-VN" err="1"/>
              <a:t>Cancel</a:t>
            </a:r>
            <a:r>
              <a:rPr lang="en-US"/>
              <a:t> </a:t>
            </a:r>
            <a:r>
              <a:rPr lang="vi-VN" err="1"/>
              <a:t>Application</a:t>
            </a:r>
            <a:r>
              <a:rPr lang="en-US"/>
              <a:t>:</a:t>
            </a:r>
            <a:r>
              <a:rPr lang="vi-VN"/>
              <a:t> không còn xuất hiện vòng lặp và thể hiện chính xác số lần xảy ra là 1,682 lần</a:t>
            </a:r>
            <a:r>
              <a:rPr lang="en-US"/>
              <a:t>.</a:t>
            </a:r>
          </a:p>
          <a:p>
            <a:r>
              <a:rPr lang="en-US"/>
              <a:t>Ở</a:t>
            </a:r>
            <a:r>
              <a:rPr lang="vi-VN"/>
              <a:t> các hoạt động </a:t>
            </a:r>
            <a:r>
              <a:rPr lang="vi-VN" err="1"/>
              <a:t>Send</a:t>
            </a:r>
            <a:r>
              <a:rPr lang="vi-VN"/>
              <a:t> hay </a:t>
            </a:r>
            <a:r>
              <a:rPr lang="vi-VN" err="1"/>
              <a:t>Cancel</a:t>
            </a:r>
            <a:r>
              <a:rPr lang="en-US"/>
              <a:t> </a:t>
            </a:r>
            <a:r>
              <a:rPr lang="vi-VN" err="1"/>
              <a:t>Offer</a:t>
            </a:r>
            <a:r>
              <a:rPr lang="en-US"/>
              <a:t>:</a:t>
            </a:r>
            <a:r>
              <a:rPr lang="vi-VN"/>
              <a:t> vẫn còn tồn tại vòng lặp.</a:t>
            </a:r>
            <a:endParaRPr lang="en-US"/>
          </a:p>
        </p:txBody>
      </p:sp>
    </p:spTree>
    <p:extLst>
      <p:ext uri="{BB962C8B-B14F-4D97-AF65-F5344CB8AC3E}">
        <p14:creationId xmlns:p14="http://schemas.microsoft.com/office/powerpoint/2010/main" val="3317703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34</a:t>
            </a:fld>
            <a:endParaRPr lang="en-US">
              <a:latin typeface="Barlow" panose="00000500000000000000" pitchFamily="2" charset="0"/>
              <a:cs typeface="Arial" panose="020B0604020202020204" pitchFamily="34" charset="0"/>
            </a:endParaRPr>
          </a:p>
        </p:txBody>
      </p:sp>
      <p:sp>
        <p:nvSpPr>
          <p:cNvPr id="8" name="Title 3">
            <a:extLst>
              <a:ext uri="{FF2B5EF4-FFF2-40B4-BE49-F238E27FC236}">
                <a16:creationId xmlns:a16="http://schemas.microsoft.com/office/drawing/2014/main" id="{4126B23E-38D7-B1D9-18ED-3FA2FF724968}"/>
              </a:ext>
            </a:extLst>
          </p:cNvPr>
          <p:cNvSpPr txBox="1">
            <a:spLocks/>
          </p:cNvSpPr>
          <p:nvPr/>
        </p:nvSpPr>
        <p:spPr>
          <a:xfrm>
            <a:off x="296667" y="292625"/>
            <a:ext cx="452809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Cách</a:t>
            </a:r>
            <a:r>
              <a:rPr lang="en-US" sz="2400">
                <a:solidFill>
                  <a:schemeClr val="tx1"/>
                </a:solidFill>
              </a:rPr>
              <a:t> </a:t>
            </a:r>
            <a:r>
              <a:rPr lang="en-US" sz="2400" err="1">
                <a:solidFill>
                  <a:schemeClr val="tx1"/>
                </a:solidFill>
              </a:rPr>
              <a:t>tiền</a:t>
            </a:r>
            <a:r>
              <a:rPr lang="en-US" sz="2400">
                <a:solidFill>
                  <a:schemeClr val="tx1"/>
                </a:solidFill>
              </a:rPr>
              <a:t> </a:t>
            </a:r>
            <a:r>
              <a:rPr lang="en-US" sz="2400" err="1">
                <a:solidFill>
                  <a:schemeClr val="tx1"/>
                </a:solidFill>
              </a:rPr>
              <a:t>xử</a:t>
            </a:r>
            <a:r>
              <a:rPr lang="en-US" sz="2400">
                <a:solidFill>
                  <a:schemeClr val="tx1"/>
                </a:solidFill>
              </a:rPr>
              <a:t> </a:t>
            </a:r>
            <a:r>
              <a:rPr lang="en-US" sz="2400" err="1">
                <a:solidFill>
                  <a:schemeClr val="tx1"/>
                </a:solidFill>
              </a:rPr>
              <a:t>lý</a:t>
            </a:r>
            <a:r>
              <a:rPr lang="en-US" sz="2400">
                <a:solidFill>
                  <a:schemeClr val="tx1"/>
                </a:solidFill>
              </a:rPr>
              <a:t> 2</a:t>
            </a:r>
          </a:p>
        </p:txBody>
      </p:sp>
      <p:pic>
        <p:nvPicPr>
          <p:cNvPr id="4100" name="Picture 4">
            <a:extLst>
              <a:ext uri="{FF2B5EF4-FFF2-40B4-BE49-F238E27FC236}">
                <a16:creationId xmlns:a16="http://schemas.microsoft.com/office/drawing/2014/main" id="{805C8ABD-F146-1C5B-E730-1B785AC72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3" y="859234"/>
            <a:ext cx="2973039" cy="41470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104B5AE-9C70-E71E-EC49-B1DB87F13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534" y="859234"/>
            <a:ext cx="3541544" cy="4147018"/>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96149AEA-5891-A105-FABD-B9C5D9F408F7}"/>
              </a:ext>
            </a:extLst>
          </p:cNvPr>
          <p:cNvPicPr>
            <a:picLocks noChangeAspect="1"/>
          </p:cNvPicPr>
          <p:nvPr/>
        </p:nvPicPr>
        <p:blipFill>
          <a:blip r:embed="rId5"/>
          <a:stretch>
            <a:fillRect/>
          </a:stretch>
        </p:blipFill>
        <p:spPr>
          <a:xfrm>
            <a:off x="7062908" y="1016000"/>
            <a:ext cx="1904531" cy="1555750"/>
          </a:xfrm>
          <a:prstGeom prst="rect">
            <a:avLst/>
          </a:prstGeom>
          <a:ln w="28575">
            <a:solidFill>
              <a:schemeClr val="tx1"/>
            </a:solidFill>
          </a:ln>
        </p:spPr>
      </p:pic>
      <p:sp>
        <p:nvSpPr>
          <p:cNvPr id="7" name="Hình chữ nhật 6">
            <a:extLst>
              <a:ext uri="{FF2B5EF4-FFF2-40B4-BE49-F238E27FC236}">
                <a16:creationId xmlns:a16="http://schemas.microsoft.com/office/drawing/2014/main" id="{3105A509-E232-65FE-1B26-B74AA9726984}"/>
              </a:ext>
            </a:extLst>
          </p:cNvPr>
          <p:cNvSpPr/>
          <p:nvPr/>
        </p:nvSpPr>
        <p:spPr>
          <a:xfrm>
            <a:off x="6868734" y="3238127"/>
            <a:ext cx="1428599" cy="11391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Hình ảnh 9">
            <a:extLst>
              <a:ext uri="{FF2B5EF4-FFF2-40B4-BE49-F238E27FC236}">
                <a16:creationId xmlns:a16="http://schemas.microsoft.com/office/drawing/2014/main" id="{9FAF79BE-0D79-C575-91FC-72AA8B9A08A9}"/>
              </a:ext>
            </a:extLst>
          </p:cNvPr>
          <p:cNvPicPr>
            <a:picLocks noChangeAspect="1"/>
          </p:cNvPicPr>
          <p:nvPr/>
        </p:nvPicPr>
        <p:blipFill>
          <a:blip r:embed="rId6"/>
          <a:stretch>
            <a:fillRect/>
          </a:stretch>
        </p:blipFill>
        <p:spPr>
          <a:xfrm>
            <a:off x="3291524" y="137248"/>
            <a:ext cx="1904531" cy="1527492"/>
          </a:xfrm>
          <a:prstGeom prst="rect">
            <a:avLst/>
          </a:prstGeom>
          <a:ln w="28575">
            <a:solidFill>
              <a:schemeClr val="tx1"/>
            </a:solidFill>
          </a:ln>
        </p:spPr>
      </p:pic>
      <p:pic>
        <p:nvPicPr>
          <p:cNvPr id="12" name="Hình ảnh 11">
            <a:extLst>
              <a:ext uri="{FF2B5EF4-FFF2-40B4-BE49-F238E27FC236}">
                <a16:creationId xmlns:a16="http://schemas.microsoft.com/office/drawing/2014/main" id="{F01B514F-4D47-7123-E72F-B32F43FB1441}"/>
              </a:ext>
            </a:extLst>
          </p:cNvPr>
          <p:cNvPicPr>
            <a:picLocks noChangeAspect="1"/>
          </p:cNvPicPr>
          <p:nvPr/>
        </p:nvPicPr>
        <p:blipFill>
          <a:blip r:embed="rId7"/>
          <a:stretch>
            <a:fillRect/>
          </a:stretch>
        </p:blipFill>
        <p:spPr>
          <a:xfrm>
            <a:off x="2406528" y="1921155"/>
            <a:ext cx="2418232" cy="1316972"/>
          </a:xfrm>
          <a:prstGeom prst="rect">
            <a:avLst/>
          </a:prstGeom>
          <a:ln w="28575">
            <a:solidFill>
              <a:schemeClr val="tx1"/>
            </a:solidFill>
          </a:ln>
        </p:spPr>
      </p:pic>
      <p:sp>
        <p:nvSpPr>
          <p:cNvPr id="13" name="Hình chữ nhật 12">
            <a:extLst>
              <a:ext uri="{FF2B5EF4-FFF2-40B4-BE49-F238E27FC236}">
                <a16:creationId xmlns:a16="http://schemas.microsoft.com/office/drawing/2014/main" id="{4E0521DA-BA01-944B-ECF0-96C28B1CDCAC}"/>
              </a:ext>
            </a:extLst>
          </p:cNvPr>
          <p:cNvSpPr/>
          <p:nvPr/>
        </p:nvSpPr>
        <p:spPr>
          <a:xfrm>
            <a:off x="846667" y="4284266"/>
            <a:ext cx="1428599" cy="7219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Hình chữ nhật 13">
            <a:extLst>
              <a:ext uri="{FF2B5EF4-FFF2-40B4-BE49-F238E27FC236}">
                <a16:creationId xmlns:a16="http://schemas.microsoft.com/office/drawing/2014/main" id="{81D028B8-7E8D-0417-CD0F-C83C79D04916}"/>
              </a:ext>
            </a:extLst>
          </p:cNvPr>
          <p:cNvSpPr/>
          <p:nvPr/>
        </p:nvSpPr>
        <p:spPr>
          <a:xfrm>
            <a:off x="5316400" y="1854200"/>
            <a:ext cx="1341733" cy="9496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15" name="Đường kết nối: Cong 14">
            <a:extLst>
              <a:ext uri="{FF2B5EF4-FFF2-40B4-BE49-F238E27FC236}">
                <a16:creationId xmlns:a16="http://schemas.microsoft.com/office/drawing/2014/main" id="{864B0469-02FF-1E33-4041-04BFAF21C726}"/>
              </a:ext>
            </a:extLst>
          </p:cNvPr>
          <p:cNvCxnSpPr>
            <a:cxnSpLocks/>
            <a:stCxn id="13" idx="3"/>
            <a:endCxn id="12" idx="2"/>
          </p:cNvCxnSpPr>
          <p:nvPr/>
        </p:nvCxnSpPr>
        <p:spPr>
          <a:xfrm flipV="1">
            <a:off x="2275266" y="3238127"/>
            <a:ext cx="1340378" cy="1407132"/>
          </a:xfrm>
          <a:prstGeom prst="curvedConnector2">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Đường kết nối: Cong 18">
            <a:extLst>
              <a:ext uri="{FF2B5EF4-FFF2-40B4-BE49-F238E27FC236}">
                <a16:creationId xmlns:a16="http://schemas.microsoft.com/office/drawing/2014/main" id="{7F4105B7-13BC-F63E-EEF1-08F0A59D1076}"/>
              </a:ext>
            </a:extLst>
          </p:cNvPr>
          <p:cNvCxnSpPr>
            <a:cxnSpLocks/>
            <a:stCxn id="7" idx="0"/>
          </p:cNvCxnSpPr>
          <p:nvPr/>
        </p:nvCxnSpPr>
        <p:spPr>
          <a:xfrm rot="5400000" flipH="1" flipV="1">
            <a:off x="7469860" y="2692815"/>
            <a:ext cx="658486" cy="432139"/>
          </a:xfrm>
          <a:prstGeom prst="curvedConnector3">
            <a:avLst>
              <a:gd name="adj1" fmla="val 50000"/>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Đường kết nối: Cong 21">
            <a:extLst>
              <a:ext uri="{FF2B5EF4-FFF2-40B4-BE49-F238E27FC236}">
                <a16:creationId xmlns:a16="http://schemas.microsoft.com/office/drawing/2014/main" id="{344C29E6-B837-C28C-5650-503A432F0923}"/>
              </a:ext>
            </a:extLst>
          </p:cNvPr>
          <p:cNvCxnSpPr>
            <a:cxnSpLocks/>
            <a:endCxn id="14" idx="0"/>
          </p:cNvCxnSpPr>
          <p:nvPr/>
        </p:nvCxnSpPr>
        <p:spPr>
          <a:xfrm rot="16200000" flipH="1">
            <a:off x="5135127" y="1002060"/>
            <a:ext cx="953206" cy="751074"/>
          </a:xfrm>
          <a:prstGeom prst="curvedConnector3">
            <a:avLst>
              <a:gd name="adj1" fmla="val 83753"/>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1779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3">
            <a:extLst>
              <a:ext uri="{FF2B5EF4-FFF2-40B4-BE49-F238E27FC236}">
                <a16:creationId xmlns:a16="http://schemas.microsoft.com/office/drawing/2014/main" id="{538D450A-5F2C-102B-0F62-FD02F211322C}"/>
              </a:ext>
            </a:extLst>
          </p:cNvPr>
          <p:cNvSpPr txBox="1">
            <a:spLocks/>
          </p:cNvSpPr>
          <p:nvPr/>
        </p:nvSpPr>
        <p:spPr>
          <a:xfrm>
            <a:off x="720000" y="1361754"/>
            <a:ext cx="7833450" cy="29647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just">
              <a:buClr>
                <a:schemeClr val="dk1"/>
              </a:buClr>
              <a:buSzPts val="1400"/>
              <a:buFont typeface="Nunito Light"/>
              <a:buChar char="○"/>
              <a:defRPr sz="1800">
                <a:solidFill>
                  <a:schemeClr val="dk1"/>
                </a:solidFill>
                <a:latin typeface="Barlow"/>
                <a:ea typeface="Barlow"/>
                <a:cs typeface="Barlow"/>
              </a:defRPr>
            </a:lvl2pPr>
            <a:lvl3pPr marL="1371600" indent="-317500">
              <a:buClr>
                <a:schemeClr val="dk1"/>
              </a:buClr>
              <a:buSzPts val="1400"/>
              <a:buFont typeface="Nunito Light"/>
              <a:buChar char="■"/>
              <a:defRPr>
                <a:solidFill>
                  <a:schemeClr val="dk1"/>
                </a:solidFill>
                <a:latin typeface="Barlow"/>
                <a:ea typeface="Barlow"/>
                <a:cs typeface="Barlow"/>
              </a:defRPr>
            </a:lvl3pPr>
            <a:lvl4pPr marL="1828800" indent="-317500">
              <a:buClr>
                <a:schemeClr val="dk1"/>
              </a:buClr>
              <a:buSzPts val="1400"/>
              <a:buFont typeface="Nunito Light"/>
              <a:buChar char="●"/>
              <a:defRPr>
                <a:solidFill>
                  <a:schemeClr val="dk1"/>
                </a:solidFill>
                <a:latin typeface="Barlow"/>
                <a:ea typeface="Barlow"/>
                <a:cs typeface="Barlow"/>
              </a:defRPr>
            </a:lvl4pPr>
            <a:lvl5pPr marL="2286000" indent="-317500">
              <a:buClr>
                <a:schemeClr val="dk1"/>
              </a:buClr>
              <a:buSzPts val="1400"/>
              <a:buFont typeface="Nunito Light"/>
              <a:buChar char="○"/>
              <a:defRPr>
                <a:solidFill>
                  <a:schemeClr val="dk1"/>
                </a:solidFill>
                <a:latin typeface="Barlow"/>
                <a:ea typeface="Barlow"/>
                <a:cs typeface="Barlow"/>
              </a:defRPr>
            </a:lvl5pPr>
            <a:lvl6pPr marL="2743200" indent="-317500">
              <a:buClr>
                <a:schemeClr val="dk1"/>
              </a:buClr>
              <a:buSzPts val="1400"/>
              <a:buFont typeface="Nunito Light"/>
              <a:buChar char="■"/>
              <a:defRPr>
                <a:solidFill>
                  <a:schemeClr val="dk1"/>
                </a:solidFill>
                <a:latin typeface="Barlow"/>
                <a:ea typeface="Barlow"/>
                <a:cs typeface="Barlow"/>
              </a:defRPr>
            </a:lvl6pPr>
            <a:lvl7pPr marL="3200400" indent="-317500">
              <a:buClr>
                <a:schemeClr val="dk1"/>
              </a:buClr>
              <a:buSzPts val="1400"/>
              <a:buFont typeface="Nunito Light"/>
              <a:buChar char="●"/>
              <a:defRPr>
                <a:solidFill>
                  <a:schemeClr val="dk1"/>
                </a:solidFill>
                <a:latin typeface="Barlow"/>
                <a:ea typeface="Barlow"/>
                <a:cs typeface="Barlow"/>
              </a:defRPr>
            </a:lvl7pPr>
            <a:lvl8pPr marL="3657600" indent="-317500">
              <a:buClr>
                <a:schemeClr val="dk1"/>
              </a:buClr>
              <a:buSzPts val="1400"/>
              <a:buFont typeface="Nunito Light"/>
              <a:buChar char="○"/>
              <a:defRPr>
                <a:solidFill>
                  <a:schemeClr val="dk1"/>
                </a:solidFill>
                <a:latin typeface="Barlow"/>
                <a:ea typeface="Barlow"/>
                <a:cs typeface="Barlow"/>
              </a:defRPr>
            </a:lvl8pPr>
            <a:lvl9pPr marL="4114800" indent="-317500">
              <a:buClr>
                <a:schemeClr val="dk1"/>
              </a:buClr>
              <a:buSzPts val="1400"/>
              <a:buFont typeface="Nunito Light"/>
              <a:buChar char="■"/>
              <a:defRPr>
                <a:solidFill>
                  <a:schemeClr val="dk1"/>
                </a:solidFill>
                <a:latin typeface="Barlow"/>
                <a:ea typeface="Barlow"/>
                <a:cs typeface="Barlow"/>
              </a:defRPr>
            </a:lvl9pPr>
          </a:lstStyle>
          <a:p>
            <a:endParaRPr lang="en-US"/>
          </a:p>
          <a:p>
            <a:pPr marL="139700" indent="0">
              <a:buNone/>
            </a:pPr>
            <a:r>
              <a:rPr lang="vi-VN"/>
              <a:t>Sau khi hoàn thành thí nghiệm 1, chúng em nhận thấy rằng mô hình quy trình hiện tại có một số </a:t>
            </a:r>
            <a:r>
              <a:rPr lang="en-US"/>
              <a:t>điểm </a:t>
            </a:r>
            <a:r>
              <a:rPr lang="vi-VN"/>
              <a:t>chưa hợp lý. </a:t>
            </a:r>
            <a:endParaRPr lang="en-US"/>
          </a:p>
        </p:txBody>
      </p:sp>
      <p:sp>
        <p:nvSpPr>
          <p:cNvPr id="11" name="Title 3">
            <a:extLst>
              <a:ext uri="{FF2B5EF4-FFF2-40B4-BE49-F238E27FC236}">
                <a16:creationId xmlns:a16="http://schemas.microsoft.com/office/drawing/2014/main" id="{54B32E8B-47AA-B1B7-7B74-DDF4052F9E1E}"/>
              </a:ext>
            </a:extLst>
          </p:cNvPr>
          <p:cNvSpPr txBox="1">
            <a:spLocks/>
          </p:cNvSpPr>
          <p:nvPr/>
        </p:nvSpPr>
        <p:spPr>
          <a:xfrm>
            <a:off x="720000" y="445025"/>
            <a:ext cx="8119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Thí</a:t>
            </a:r>
            <a:r>
              <a:rPr lang="en-US" sz="2400">
                <a:solidFill>
                  <a:schemeClr val="tx1"/>
                </a:solidFill>
              </a:rPr>
              <a:t> </a:t>
            </a:r>
            <a:r>
              <a:rPr lang="en-US" sz="2400" err="1">
                <a:solidFill>
                  <a:schemeClr val="tx1"/>
                </a:solidFill>
              </a:rPr>
              <a:t>nghiệm</a:t>
            </a:r>
            <a:r>
              <a:rPr lang="en-US" sz="2400">
                <a:solidFill>
                  <a:schemeClr val="tx1"/>
                </a:solidFill>
              </a:rPr>
              <a:t> 3 -</a:t>
            </a:r>
            <a:r>
              <a:rPr lang="vi-VN" sz="2400">
                <a:solidFill>
                  <a:schemeClr val="tx1"/>
                </a:solidFill>
              </a:rPr>
              <a:t> </a:t>
            </a:r>
            <a:r>
              <a:rPr lang="en-US" sz="2400">
                <a:solidFill>
                  <a:schemeClr val="tx1"/>
                </a:solidFill>
              </a:rPr>
              <a:t> </a:t>
            </a:r>
            <a:r>
              <a:rPr lang="vi-VN" sz="2400"/>
              <a:t>Phân tích và tinh chỉnh</a:t>
            </a:r>
            <a:r>
              <a:rPr lang="en-US" sz="2400"/>
              <a:t> </a:t>
            </a:r>
            <a:r>
              <a:rPr lang="vi-VN" sz="2400"/>
              <a:t>mô</a:t>
            </a:r>
            <a:r>
              <a:rPr lang="en-US" sz="2400"/>
              <a:t> </a:t>
            </a:r>
            <a:r>
              <a:rPr lang="vi-VN" sz="2400"/>
              <a:t>hình</a:t>
            </a:r>
            <a:r>
              <a:rPr lang="en-US" sz="2400"/>
              <a:t> </a:t>
            </a:r>
          </a:p>
          <a:p>
            <a:pPr marL="139700"/>
            <a:r>
              <a:rPr lang="vi-VN" sz="2400"/>
              <a:t>quy</a:t>
            </a:r>
            <a:r>
              <a:rPr lang="en-US" sz="2400"/>
              <a:t> </a:t>
            </a:r>
            <a:r>
              <a:rPr lang="vi-VN" sz="2400"/>
              <a:t>trình của phương</a:t>
            </a:r>
            <a:r>
              <a:rPr lang="en-US" sz="2400"/>
              <a:t> </a:t>
            </a:r>
            <a:r>
              <a:rPr lang="vi-VN" sz="2400"/>
              <a:t>pháp</a:t>
            </a:r>
            <a:r>
              <a:rPr lang="en-US" sz="2400"/>
              <a:t> </a:t>
            </a:r>
            <a:r>
              <a:rPr lang="vi-VN" sz="2400"/>
              <a:t>xem xét nhiều đối tượng</a:t>
            </a:r>
            <a:r>
              <a:rPr lang="en-US" sz="2400"/>
              <a:t> </a:t>
            </a:r>
            <a:r>
              <a:rPr lang="en-US" sz="1800">
                <a:solidFill>
                  <a:schemeClr val="tx1">
                    <a:lumMod val="50000"/>
                    <a:lumOff val="50000"/>
                  </a:schemeClr>
                </a:solidFill>
              </a:rPr>
              <a:t>(</a:t>
            </a:r>
            <a:r>
              <a:rPr lang="en-US" sz="1800" err="1">
                <a:solidFill>
                  <a:schemeClr val="tx1">
                    <a:lumMod val="50000"/>
                    <a:lumOff val="50000"/>
                  </a:schemeClr>
                </a:solidFill>
              </a:rPr>
              <a:t>thí</a:t>
            </a:r>
            <a:r>
              <a:rPr lang="en-US" sz="1800">
                <a:solidFill>
                  <a:schemeClr val="tx1">
                    <a:lumMod val="50000"/>
                    <a:lumOff val="50000"/>
                  </a:schemeClr>
                </a:solidFill>
              </a:rPr>
              <a:t> </a:t>
            </a:r>
            <a:r>
              <a:rPr lang="en-US" sz="1800" err="1">
                <a:solidFill>
                  <a:schemeClr val="tx1">
                    <a:lumMod val="50000"/>
                    <a:lumOff val="50000"/>
                  </a:schemeClr>
                </a:solidFill>
              </a:rPr>
              <a:t>nghiệm</a:t>
            </a:r>
            <a:r>
              <a:rPr lang="en-US" sz="1800">
                <a:solidFill>
                  <a:schemeClr val="tx1">
                    <a:lumMod val="50000"/>
                    <a:lumOff val="50000"/>
                  </a:schemeClr>
                </a:solidFill>
              </a:rPr>
              <a:t> </a:t>
            </a:r>
            <a:r>
              <a:rPr lang="en-US" sz="1800" err="1">
                <a:solidFill>
                  <a:schemeClr val="tx1">
                    <a:lumMod val="50000"/>
                    <a:lumOff val="50000"/>
                  </a:schemeClr>
                </a:solidFill>
              </a:rPr>
              <a:t>mở</a:t>
            </a:r>
            <a:r>
              <a:rPr lang="en-US" sz="1800">
                <a:solidFill>
                  <a:schemeClr val="tx1">
                    <a:lumMod val="50000"/>
                    <a:lumOff val="50000"/>
                  </a:schemeClr>
                </a:solidFill>
              </a:rPr>
              <a:t> </a:t>
            </a:r>
            <a:r>
              <a:rPr lang="en-US" sz="1800" err="1">
                <a:solidFill>
                  <a:schemeClr val="tx1">
                    <a:lumMod val="50000"/>
                    <a:lumOff val="50000"/>
                  </a:schemeClr>
                </a:solidFill>
              </a:rPr>
              <a:t>rộng</a:t>
            </a:r>
            <a:r>
              <a:rPr lang="en-US" sz="1800">
                <a:solidFill>
                  <a:schemeClr val="tx1">
                    <a:lumMod val="50000"/>
                    <a:lumOff val="50000"/>
                  </a:schemeClr>
                </a:solidFill>
              </a:rPr>
              <a:t> </a:t>
            </a:r>
            <a:r>
              <a:rPr lang="en-US" sz="1800" err="1">
                <a:solidFill>
                  <a:schemeClr val="tx1">
                    <a:lumMod val="50000"/>
                    <a:lumOff val="50000"/>
                  </a:schemeClr>
                </a:solidFill>
              </a:rPr>
              <a:t>ngoài</a:t>
            </a:r>
            <a:r>
              <a:rPr lang="en-US" sz="1800">
                <a:solidFill>
                  <a:schemeClr val="tx1">
                    <a:lumMod val="50000"/>
                    <a:lumOff val="50000"/>
                  </a:schemeClr>
                </a:solidFill>
              </a:rPr>
              <a:t> </a:t>
            </a:r>
            <a:r>
              <a:rPr lang="en-US" sz="1800" err="1">
                <a:solidFill>
                  <a:schemeClr val="tx1">
                    <a:lumMod val="50000"/>
                    <a:lumOff val="50000"/>
                  </a:schemeClr>
                </a:solidFill>
              </a:rPr>
              <a:t>bài</a:t>
            </a:r>
            <a:r>
              <a:rPr lang="en-US" sz="1800">
                <a:solidFill>
                  <a:schemeClr val="tx1">
                    <a:lumMod val="50000"/>
                    <a:lumOff val="50000"/>
                  </a:schemeClr>
                </a:solidFill>
              </a:rPr>
              <a:t> </a:t>
            </a:r>
            <a:r>
              <a:rPr lang="en-US" sz="1800" err="1">
                <a:solidFill>
                  <a:schemeClr val="tx1">
                    <a:lumMod val="50000"/>
                    <a:lumOff val="50000"/>
                  </a:schemeClr>
                </a:solidFill>
              </a:rPr>
              <a:t>báo</a:t>
            </a:r>
            <a:r>
              <a:rPr lang="en-US" sz="1800">
                <a:solidFill>
                  <a:schemeClr val="tx1">
                    <a:lumMod val="50000"/>
                    <a:lumOff val="50000"/>
                  </a:schemeClr>
                </a:solidFill>
              </a:rPr>
              <a:t> </a:t>
            </a:r>
            <a:r>
              <a:rPr lang="en-US" sz="1800" err="1">
                <a:solidFill>
                  <a:schemeClr val="tx1">
                    <a:lumMod val="50000"/>
                    <a:lumOff val="50000"/>
                  </a:schemeClr>
                </a:solidFill>
              </a:rPr>
              <a:t>gốc</a:t>
            </a:r>
            <a:r>
              <a:rPr lang="en-US" sz="1800">
                <a:solidFill>
                  <a:schemeClr val="tx1">
                    <a:lumMod val="50000"/>
                    <a:lumOff val="50000"/>
                  </a:schemeClr>
                </a:solidFill>
              </a:rPr>
              <a:t>)</a:t>
            </a:r>
            <a:endParaRPr lang="en-US" sz="2400">
              <a:solidFill>
                <a:schemeClr val="tx1"/>
              </a:solidFill>
            </a:endParaRPr>
          </a:p>
        </p:txBody>
      </p:sp>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35</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3193243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3">
            <a:extLst>
              <a:ext uri="{FF2B5EF4-FFF2-40B4-BE49-F238E27FC236}">
                <a16:creationId xmlns:a16="http://schemas.microsoft.com/office/drawing/2014/main" id="{538D450A-5F2C-102B-0F62-FD02F211322C}"/>
              </a:ext>
            </a:extLst>
          </p:cNvPr>
          <p:cNvSpPr txBox="1">
            <a:spLocks/>
          </p:cNvSpPr>
          <p:nvPr/>
        </p:nvSpPr>
        <p:spPr>
          <a:xfrm>
            <a:off x="720001" y="1361754"/>
            <a:ext cx="3851999" cy="3336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ctr">
              <a:buClr>
                <a:schemeClr val="dk1"/>
              </a:buClr>
              <a:buSzPts val="1400"/>
              <a:buFont typeface="Barlow"/>
              <a:buNone/>
              <a:defRPr>
                <a:solidFill>
                  <a:schemeClr val="dk1"/>
                </a:solidFill>
                <a:latin typeface="Barlow"/>
                <a:ea typeface="Barlow"/>
                <a:cs typeface="Barlow"/>
              </a:defRPr>
            </a:lvl2pPr>
            <a:lvl3pPr marL="1371600" indent="-317500" algn="ctr">
              <a:buClr>
                <a:schemeClr val="dk1"/>
              </a:buClr>
              <a:buSzPts val="1400"/>
              <a:buFont typeface="Barlow"/>
              <a:buNone/>
              <a:defRPr>
                <a:solidFill>
                  <a:schemeClr val="dk1"/>
                </a:solidFill>
                <a:latin typeface="Barlow"/>
                <a:ea typeface="Barlow"/>
                <a:cs typeface="Barlow"/>
              </a:defRPr>
            </a:lvl3pPr>
            <a:lvl4pPr marL="1828800" indent="-317500" algn="ctr">
              <a:buClr>
                <a:schemeClr val="dk1"/>
              </a:buClr>
              <a:buSzPts val="1400"/>
              <a:buFont typeface="Barlow"/>
              <a:buNone/>
              <a:defRPr>
                <a:solidFill>
                  <a:schemeClr val="dk1"/>
                </a:solidFill>
                <a:latin typeface="Barlow"/>
                <a:ea typeface="Barlow"/>
                <a:cs typeface="Barlow"/>
              </a:defRPr>
            </a:lvl4pPr>
            <a:lvl5pPr marL="2286000" indent="-317500" algn="ctr">
              <a:buClr>
                <a:schemeClr val="dk1"/>
              </a:buClr>
              <a:buSzPts val="1400"/>
              <a:buFont typeface="Barlow"/>
              <a:buNone/>
              <a:defRPr>
                <a:solidFill>
                  <a:schemeClr val="dk1"/>
                </a:solidFill>
                <a:latin typeface="Barlow"/>
                <a:ea typeface="Barlow"/>
                <a:cs typeface="Barlow"/>
              </a:defRPr>
            </a:lvl5pPr>
            <a:lvl6pPr marL="2743200" indent="-317500" algn="ctr">
              <a:buClr>
                <a:schemeClr val="dk1"/>
              </a:buClr>
              <a:buSzPts val="1400"/>
              <a:buFont typeface="Barlow"/>
              <a:buNone/>
              <a:defRPr>
                <a:solidFill>
                  <a:schemeClr val="dk1"/>
                </a:solidFill>
                <a:latin typeface="Barlow"/>
                <a:ea typeface="Barlow"/>
                <a:cs typeface="Barlow"/>
              </a:defRPr>
            </a:lvl6pPr>
            <a:lvl7pPr marL="3200400" indent="-317500" algn="ctr">
              <a:buClr>
                <a:schemeClr val="dk1"/>
              </a:buClr>
              <a:buSzPts val="1400"/>
              <a:buFont typeface="Barlow"/>
              <a:buNone/>
              <a:defRPr>
                <a:solidFill>
                  <a:schemeClr val="dk1"/>
                </a:solidFill>
                <a:latin typeface="Barlow"/>
                <a:ea typeface="Barlow"/>
                <a:cs typeface="Barlow"/>
              </a:defRPr>
            </a:lvl7pPr>
            <a:lvl8pPr marL="3657600" indent="-317500" algn="ctr">
              <a:buClr>
                <a:schemeClr val="dk1"/>
              </a:buClr>
              <a:buSzPts val="1400"/>
              <a:buFont typeface="Barlow"/>
              <a:buNone/>
              <a:defRPr>
                <a:solidFill>
                  <a:schemeClr val="dk1"/>
                </a:solidFill>
                <a:latin typeface="Barlow"/>
                <a:ea typeface="Barlow"/>
                <a:cs typeface="Barlow"/>
              </a:defRPr>
            </a:lvl8pPr>
            <a:lvl9pPr marL="4114800" indent="-317500" algn="ctr">
              <a:buClr>
                <a:schemeClr val="dk1"/>
              </a:buClr>
              <a:buSzPts val="1400"/>
              <a:buFont typeface="Barlow"/>
              <a:buNone/>
              <a:defRPr>
                <a:solidFill>
                  <a:schemeClr val="dk1"/>
                </a:solidFill>
                <a:latin typeface="Barlow"/>
                <a:ea typeface="Barlow"/>
                <a:cs typeface="Barlow"/>
              </a:defRPr>
            </a:lvl9pPr>
          </a:lstStyle>
          <a:p>
            <a:r>
              <a:rPr lang="en-US"/>
              <a:t>Đ</a:t>
            </a:r>
            <a:r>
              <a:rPr lang="vi-VN"/>
              <a:t>ối với các hoạt động Accept, Complete và Create</a:t>
            </a:r>
            <a:r>
              <a:rPr lang="en-US"/>
              <a:t> </a:t>
            </a:r>
            <a:r>
              <a:rPr lang="vi-VN"/>
              <a:t>Offer, khi xét loại đối tượng là đơn đăng ký trên mô hình quy trình hiện tại ở thí nghiệm 1 </a:t>
            </a:r>
            <a:r>
              <a:rPr lang="en-US" dirty="0" err="1"/>
              <a:t>đưa</a:t>
            </a:r>
            <a:r>
              <a:rPr lang="en-US"/>
              <a:t> </a:t>
            </a:r>
            <a:r>
              <a:rPr lang="en-US" dirty="0" err="1"/>
              <a:t>ra</a:t>
            </a:r>
            <a:r>
              <a:rPr lang="en-US"/>
              <a:t> </a:t>
            </a:r>
            <a:r>
              <a:rPr lang="en-US" dirty="0" err="1"/>
              <a:t>kết</a:t>
            </a:r>
            <a:r>
              <a:rPr lang="en-US"/>
              <a:t> </a:t>
            </a:r>
            <a:r>
              <a:rPr lang="en-US" err="1"/>
              <a:t>quả</a:t>
            </a:r>
            <a:r>
              <a:rPr lang="en-US"/>
              <a:t> </a:t>
            </a:r>
            <a:r>
              <a:rPr lang="vi-VN"/>
              <a:t>rằng ba hoạt động này </a:t>
            </a:r>
            <a:r>
              <a:rPr lang="en-US" b="1" dirty="0" err="1"/>
              <a:t>không</a:t>
            </a:r>
            <a:r>
              <a:rPr lang="en-US" b="1"/>
              <a:t> </a:t>
            </a:r>
            <a:r>
              <a:rPr lang="en-US" b="1" dirty="0" err="1"/>
              <a:t>có</a:t>
            </a:r>
            <a:r>
              <a:rPr lang="en-US" b="1"/>
              <a:t> </a:t>
            </a:r>
            <a:r>
              <a:rPr lang="en-US" dirty="0" err="1"/>
              <a:t>sự</a:t>
            </a:r>
            <a:r>
              <a:rPr lang="en-US"/>
              <a:t> </a:t>
            </a:r>
            <a:r>
              <a:rPr lang="en-US" dirty="0" err="1"/>
              <a:t>phân</a:t>
            </a:r>
            <a:r>
              <a:rPr lang="en-US"/>
              <a:t> </a:t>
            </a:r>
            <a:r>
              <a:rPr lang="en-US" dirty="0" err="1"/>
              <a:t>biệt</a:t>
            </a:r>
            <a:r>
              <a:rPr lang="en-US"/>
              <a:t> </a:t>
            </a:r>
            <a:r>
              <a:rPr lang="en-US" dirty="0" err="1"/>
              <a:t>thứ</a:t>
            </a:r>
            <a:r>
              <a:rPr lang="en-US"/>
              <a:t> </a:t>
            </a:r>
            <a:r>
              <a:rPr lang="en-US" dirty="0" err="1"/>
              <a:t>tự</a:t>
            </a:r>
            <a:r>
              <a:rPr lang="en-US"/>
              <a:t>.</a:t>
            </a:r>
          </a:p>
          <a:p>
            <a:r>
              <a:rPr lang="en-US" dirty="0" err="1"/>
              <a:t>Thứ</a:t>
            </a:r>
            <a:r>
              <a:rPr lang="en-US"/>
              <a:t> </a:t>
            </a:r>
            <a:r>
              <a:rPr lang="en-US" dirty="0" err="1"/>
              <a:t>tự</a:t>
            </a:r>
            <a:r>
              <a:rPr lang="en-US"/>
              <a:t> </a:t>
            </a:r>
            <a:r>
              <a:rPr lang="en-US" dirty="0" err="1"/>
              <a:t>xuất</a:t>
            </a:r>
            <a:r>
              <a:rPr lang="en-US"/>
              <a:t> </a:t>
            </a:r>
            <a:r>
              <a:rPr lang="en-US" dirty="0" err="1"/>
              <a:t>hiện</a:t>
            </a:r>
            <a:r>
              <a:rPr lang="en-US"/>
              <a:t> </a:t>
            </a:r>
            <a:r>
              <a:rPr lang="en-US" dirty="0" err="1"/>
              <a:t>phù</a:t>
            </a:r>
            <a:r>
              <a:rPr lang="en-US"/>
              <a:t> </a:t>
            </a:r>
            <a:r>
              <a:rPr lang="en-US" dirty="0" err="1"/>
              <a:t>hợp</a:t>
            </a:r>
            <a:r>
              <a:rPr lang="en-US"/>
              <a:t> </a:t>
            </a:r>
            <a:r>
              <a:rPr lang="en-US" dirty="0" err="1"/>
              <a:t>với</a:t>
            </a:r>
            <a:r>
              <a:rPr lang="en-US"/>
              <a:t> </a:t>
            </a:r>
            <a:r>
              <a:rPr lang="en-US" dirty="0" err="1"/>
              <a:t>bộ</a:t>
            </a:r>
            <a:r>
              <a:rPr lang="en-US"/>
              <a:t> </a:t>
            </a:r>
            <a:r>
              <a:rPr lang="en-US" dirty="0" err="1"/>
              <a:t>dữ</a:t>
            </a:r>
            <a:r>
              <a:rPr lang="en-US"/>
              <a:t> </a:t>
            </a:r>
            <a:r>
              <a:rPr lang="en-US" dirty="0" err="1"/>
              <a:t>liệu</a:t>
            </a:r>
            <a:r>
              <a:rPr lang="en-US"/>
              <a:t> </a:t>
            </a:r>
            <a:r>
              <a:rPr lang="en-US" dirty="0" err="1"/>
              <a:t>hiện</a:t>
            </a:r>
            <a:r>
              <a:rPr lang="en-US"/>
              <a:t> </a:t>
            </a:r>
            <a:r>
              <a:rPr lang="en-US" dirty="0" err="1"/>
              <a:t>tại</a:t>
            </a:r>
            <a:r>
              <a:rPr lang="en-US"/>
              <a:t> </a:t>
            </a:r>
            <a:r>
              <a:rPr lang="en-US" dirty="0" err="1"/>
              <a:t>nên</a:t>
            </a:r>
            <a:r>
              <a:rPr lang="en-US"/>
              <a:t> </a:t>
            </a:r>
            <a:r>
              <a:rPr lang="en-US" err="1"/>
              <a:t>là</a:t>
            </a:r>
            <a:r>
              <a:rPr lang="en-US"/>
              <a:t>: </a:t>
            </a:r>
            <a:r>
              <a:rPr lang="en-US" err="1"/>
              <a:t>hoạt</a:t>
            </a:r>
            <a:r>
              <a:rPr lang="en-US"/>
              <a:t> </a:t>
            </a:r>
            <a:r>
              <a:rPr lang="en-US" dirty="0" err="1"/>
              <a:t>động</a:t>
            </a:r>
            <a:r>
              <a:rPr lang="en-US"/>
              <a:t> Accept </a:t>
            </a:r>
            <a:r>
              <a:rPr lang="en-US" dirty="0" err="1"/>
              <a:t>diễn</a:t>
            </a:r>
            <a:r>
              <a:rPr lang="en-US" dirty="0"/>
              <a:t> </a:t>
            </a:r>
            <a:r>
              <a:rPr lang="en-US" dirty="0" err="1"/>
              <a:t>ra</a:t>
            </a:r>
            <a:r>
              <a:rPr lang="en-US" dirty="0"/>
              <a:t> </a:t>
            </a:r>
            <a:r>
              <a:rPr lang="en-US" b="1" dirty="0" err="1"/>
              <a:t>trước</a:t>
            </a:r>
            <a:r>
              <a:rPr lang="en-US"/>
              <a:t> </a:t>
            </a:r>
            <a:r>
              <a:rPr lang="en-US" dirty="0" err="1"/>
              <a:t>hoạt</a:t>
            </a:r>
            <a:r>
              <a:rPr lang="en-US"/>
              <a:t> </a:t>
            </a:r>
            <a:r>
              <a:rPr lang="en-US" dirty="0" err="1"/>
              <a:t>động</a:t>
            </a:r>
            <a:r>
              <a:rPr lang="en-US"/>
              <a:t> Create Offer.</a:t>
            </a:r>
          </a:p>
          <a:p>
            <a:endParaRPr lang="en-US"/>
          </a:p>
        </p:txBody>
      </p:sp>
      <p:sp>
        <p:nvSpPr>
          <p:cNvPr id="11" name="Title 3">
            <a:extLst>
              <a:ext uri="{FF2B5EF4-FFF2-40B4-BE49-F238E27FC236}">
                <a16:creationId xmlns:a16="http://schemas.microsoft.com/office/drawing/2014/main" id="{54B32E8B-47AA-B1B7-7B74-DDF4052F9E1E}"/>
              </a:ext>
            </a:extLst>
          </p:cNvPr>
          <p:cNvSpPr txBox="1">
            <a:spLocks/>
          </p:cNvSpPr>
          <p:nvPr/>
        </p:nvSpPr>
        <p:spPr>
          <a:xfrm>
            <a:off x="720000" y="445025"/>
            <a:ext cx="8119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a:solidFill>
                  <a:schemeClr val="tx1"/>
                </a:solidFill>
              </a:rPr>
              <a:t>Điểm bất </a:t>
            </a:r>
            <a:r>
              <a:rPr lang="en-US" sz="2400" err="1">
                <a:solidFill>
                  <a:schemeClr val="tx1"/>
                </a:solidFill>
              </a:rPr>
              <a:t>thường</a:t>
            </a:r>
            <a:r>
              <a:rPr lang="en-US" sz="2400">
                <a:solidFill>
                  <a:schemeClr val="tx1"/>
                </a:solidFill>
              </a:rPr>
              <a:t> 1</a:t>
            </a:r>
          </a:p>
        </p:txBody>
      </p:sp>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36</a:t>
            </a:fld>
            <a:endParaRPr lang="en-US">
              <a:latin typeface="Barlow" panose="00000500000000000000" pitchFamily="2" charset="0"/>
              <a:cs typeface="Arial" panose="020B0604020202020204" pitchFamily="34" charset="0"/>
            </a:endParaRPr>
          </a:p>
        </p:txBody>
      </p:sp>
      <p:pic>
        <p:nvPicPr>
          <p:cNvPr id="4" name="Hình ảnh 3">
            <a:extLst>
              <a:ext uri="{FF2B5EF4-FFF2-40B4-BE49-F238E27FC236}">
                <a16:creationId xmlns:a16="http://schemas.microsoft.com/office/drawing/2014/main" id="{9D8B6192-C4B7-B106-0531-15E8019B959E}"/>
              </a:ext>
            </a:extLst>
          </p:cNvPr>
          <p:cNvPicPr>
            <a:picLocks noChangeAspect="1"/>
          </p:cNvPicPr>
          <p:nvPr/>
        </p:nvPicPr>
        <p:blipFill>
          <a:blip r:embed="rId3"/>
          <a:stretch>
            <a:fillRect/>
          </a:stretch>
        </p:blipFill>
        <p:spPr>
          <a:xfrm>
            <a:off x="4975517" y="1017725"/>
            <a:ext cx="3448482" cy="3680273"/>
          </a:xfrm>
          <a:prstGeom prst="rect">
            <a:avLst/>
          </a:prstGeom>
          <a:ln w="28575">
            <a:solidFill>
              <a:schemeClr val="tx1"/>
            </a:solidFill>
          </a:ln>
        </p:spPr>
      </p:pic>
    </p:spTree>
    <p:extLst>
      <p:ext uri="{BB962C8B-B14F-4D97-AF65-F5344CB8AC3E}">
        <p14:creationId xmlns:p14="http://schemas.microsoft.com/office/powerpoint/2010/main" val="1844761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3">
            <a:extLst>
              <a:ext uri="{FF2B5EF4-FFF2-40B4-BE49-F238E27FC236}">
                <a16:creationId xmlns:a16="http://schemas.microsoft.com/office/drawing/2014/main" id="{538D450A-5F2C-102B-0F62-FD02F211322C}"/>
              </a:ext>
            </a:extLst>
          </p:cNvPr>
          <p:cNvSpPr txBox="1">
            <a:spLocks/>
          </p:cNvSpPr>
          <p:nvPr/>
        </p:nvSpPr>
        <p:spPr>
          <a:xfrm>
            <a:off x="719999" y="1361754"/>
            <a:ext cx="3852001" cy="29647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ctr">
              <a:buClr>
                <a:schemeClr val="dk1"/>
              </a:buClr>
              <a:buSzPts val="1400"/>
              <a:buFont typeface="Barlow"/>
              <a:buNone/>
              <a:defRPr>
                <a:solidFill>
                  <a:schemeClr val="dk1"/>
                </a:solidFill>
                <a:latin typeface="Barlow"/>
                <a:ea typeface="Barlow"/>
                <a:cs typeface="Barlow"/>
              </a:defRPr>
            </a:lvl2pPr>
            <a:lvl3pPr marL="1371600" indent="-317500" algn="ctr">
              <a:buClr>
                <a:schemeClr val="dk1"/>
              </a:buClr>
              <a:buSzPts val="1400"/>
              <a:buFont typeface="Barlow"/>
              <a:buNone/>
              <a:defRPr>
                <a:solidFill>
                  <a:schemeClr val="dk1"/>
                </a:solidFill>
                <a:latin typeface="Barlow"/>
                <a:ea typeface="Barlow"/>
                <a:cs typeface="Barlow"/>
              </a:defRPr>
            </a:lvl3pPr>
            <a:lvl4pPr marL="1828800" indent="-317500" algn="ctr">
              <a:buClr>
                <a:schemeClr val="dk1"/>
              </a:buClr>
              <a:buSzPts val="1400"/>
              <a:buFont typeface="Barlow"/>
              <a:buNone/>
              <a:defRPr>
                <a:solidFill>
                  <a:schemeClr val="dk1"/>
                </a:solidFill>
                <a:latin typeface="Barlow"/>
                <a:ea typeface="Barlow"/>
                <a:cs typeface="Barlow"/>
              </a:defRPr>
            </a:lvl4pPr>
            <a:lvl5pPr marL="2286000" indent="-317500" algn="ctr">
              <a:buClr>
                <a:schemeClr val="dk1"/>
              </a:buClr>
              <a:buSzPts val="1400"/>
              <a:buFont typeface="Barlow"/>
              <a:buNone/>
              <a:defRPr>
                <a:solidFill>
                  <a:schemeClr val="dk1"/>
                </a:solidFill>
                <a:latin typeface="Barlow"/>
                <a:ea typeface="Barlow"/>
                <a:cs typeface="Barlow"/>
              </a:defRPr>
            </a:lvl5pPr>
            <a:lvl6pPr marL="2743200" indent="-317500" algn="ctr">
              <a:buClr>
                <a:schemeClr val="dk1"/>
              </a:buClr>
              <a:buSzPts val="1400"/>
              <a:buFont typeface="Barlow"/>
              <a:buNone/>
              <a:defRPr>
                <a:solidFill>
                  <a:schemeClr val="dk1"/>
                </a:solidFill>
                <a:latin typeface="Barlow"/>
                <a:ea typeface="Barlow"/>
                <a:cs typeface="Barlow"/>
              </a:defRPr>
            </a:lvl6pPr>
            <a:lvl7pPr marL="3200400" indent="-317500" algn="ctr">
              <a:buClr>
                <a:schemeClr val="dk1"/>
              </a:buClr>
              <a:buSzPts val="1400"/>
              <a:buFont typeface="Barlow"/>
              <a:buNone/>
              <a:defRPr>
                <a:solidFill>
                  <a:schemeClr val="dk1"/>
                </a:solidFill>
                <a:latin typeface="Barlow"/>
                <a:ea typeface="Barlow"/>
                <a:cs typeface="Barlow"/>
              </a:defRPr>
            </a:lvl7pPr>
            <a:lvl8pPr marL="3657600" indent="-317500" algn="ctr">
              <a:buClr>
                <a:schemeClr val="dk1"/>
              </a:buClr>
              <a:buSzPts val="1400"/>
              <a:buFont typeface="Barlow"/>
              <a:buNone/>
              <a:defRPr>
                <a:solidFill>
                  <a:schemeClr val="dk1"/>
                </a:solidFill>
                <a:latin typeface="Barlow"/>
                <a:ea typeface="Barlow"/>
                <a:cs typeface="Barlow"/>
              </a:defRPr>
            </a:lvl8pPr>
            <a:lvl9pPr marL="4114800" indent="-317500" algn="ctr">
              <a:buClr>
                <a:schemeClr val="dk1"/>
              </a:buClr>
              <a:buSzPts val="1400"/>
              <a:buFont typeface="Barlow"/>
              <a:buNone/>
              <a:defRPr>
                <a:solidFill>
                  <a:schemeClr val="dk1"/>
                </a:solidFill>
                <a:latin typeface="Barlow"/>
                <a:ea typeface="Barlow"/>
                <a:cs typeface="Barlow"/>
              </a:defRPr>
            </a:lvl9pPr>
          </a:lstStyle>
          <a:p>
            <a:r>
              <a:rPr lang="en-US"/>
              <a:t>Đ</a:t>
            </a:r>
            <a:r>
              <a:rPr lang="vi-VN"/>
              <a:t>ối với các hoạt động </a:t>
            </a:r>
            <a:r>
              <a:rPr lang="vi-VN" err="1"/>
              <a:t>Cancel</a:t>
            </a:r>
            <a:r>
              <a:rPr lang="en-US"/>
              <a:t> </a:t>
            </a:r>
            <a:r>
              <a:rPr lang="vi-VN"/>
              <a:t>Offer, </a:t>
            </a:r>
            <a:r>
              <a:rPr lang="vi-VN" err="1"/>
              <a:t>Cancel</a:t>
            </a:r>
            <a:r>
              <a:rPr lang="en-US"/>
              <a:t> </a:t>
            </a:r>
            <a:r>
              <a:rPr lang="vi-VN"/>
              <a:t>Application và Call khi xét với loại đối tượng đề xuất cũng </a:t>
            </a:r>
            <a:r>
              <a:rPr lang="en-US"/>
              <a:t>không</a:t>
            </a:r>
            <a:r>
              <a:rPr lang="vi-VN"/>
              <a:t> có sự phân biệt thứ tự. </a:t>
            </a:r>
            <a:endParaRPr lang="en-US"/>
          </a:p>
          <a:p>
            <a:r>
              <a:rPr lang="en-US"/>
              <a:t>T</a:t>
            </a:r>
            <a:r>
              <a:rPr lang="vi-VN"/>
              <a:t>hứ tự xuất hiện phù hợp với bộ dữ liệu hiện tại nên là: </a:t>
            </a:r>
            <a:r>
              <a:rPr lang="en-US"/>
              <a:t>h</a:t>
            </a:r>
            <a:r>
              <a:rPr lang="vi-VN"/>
              <a:t>oạt động Call </a:t>
            </a:r>
            <a:r>
              <a:rPr lang="en-US" dirty="0" err="1"/>
              <a:t>diễn</a:t>
            </a:r>
            <a:r>
              <a:rPr lang="en-US" dirty="0"/>
              <a:t> </a:t>
            </a:r>
            <a:r>
              <a:rPr lang="en-US" err="1"/>
              <a:t>ra</a:t>
            </a:r>
            <a:r>
              <a:rPr lang="en-US"/>
              <a:t> </a:t>
            </a:r>
            <a:r>
              <a:rPr lang="vi-VN"/>
              <a:t>trước so với cả hai hoạt động Cancel Offer, Cancel </a:t>
            </a:r>
            <a:r>
              <a:rPr lang="vi-VN" err="1"/>
              <a:t>Application</a:t>
            </a:r>
            <a:r>
              <a:rPr lang="en-US"/>
              <a:t>.</a:t>
            </a:r>
          </a:p>
        </p:txBody>
      </p:sp>
      <p:sp>
        <p:nvSpPr>
          <p:cNvPr id="11" name="Title 3">
            <a:extLst>
              <a:ext uri="{FF2B5EF4-FFF2-40B4-BE49-F238E27FC236}">
                <a16:creationId xmlns:a16="http://schemas.microsoft.com/office/drawing/2014/main" id="{54B32E8B-47AA-B1B7-7B74-DDF4052F9E1E}"/>
              </a:ext>
            </a:extLst>
          </p:cNvPr>
          <p:cNvSpPr txBox="1">
            <a:spLocks/>
          </p:cNvSpPr>
          <p:nvPr/>
        </p:nvSpPr>
        <p:spPr>
          <a:xfrm>
            <a:off x="720000" y="445025"/>
            <a:ext cx="8119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a:solidFill>
                  <a:schemeClr val="tx1"/>
                </a:solidFill>
              </a:rPr>
              <a:t>Điểm bất </a:t>
            </a:r>
            <a:r>
              <a:rPr lang="en-US" sz="2400" err="1">
                <a:solidFill>
                  <a:schemeClr val="tx1"/>
                </a:solidFill>
              </a:rPr>
              <a:t>thường</a:t>
            </a:r>
            <a:r>
              <a:rPr lang="en-US" sz="2400">
                <a:solidFill>
                  <a:schemeClr val="tx1"/>
                </a:solidFill>
              </a:rPr>
              <a:t> 2</a:t>
            </a:r>
          </a:p>
        </p:txBody>
      </p:sp>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37</a:t>
            </a:fld>
            <a:endParaRPr lang="en-US">
              <a:latin typeface="Barlow" panose="00000500000000000000" pitchFamily="2" charset="0"/>
              <a:cs typeface="Arial" panose="020B0604020202020204" pitchFamily="34" charset="0"/>
            </a:endParaRPr>
          </a:p>
        </p:txBody>
      </p:sp>
      <p:pic>
        <p:nvPicPr>
          <p:cNvPr id="4" name="Hình ảnh 3">
            <a:extLst>
              <a:ext uri="{FF2B5EF4-FFF2-40B4-BE49-F238E27FC236}">
                <a16:creationId xmlns:a16="http://schemas.microsoft.com/office/drawing/2014/main" id="{8658BB79-45F9-8EFE-960B-78993C70A1AD}"/>
              </a:ext>
            </a:extLst>
          </p:cNvPr>
          <p:cNvPicPr>
            <a:picLocks noChangeAspect="1"/>
          </p:cNvPicPr>
          <p:nvPr/>
        </p:nvPicPr>
        <p:blipFill>
          <a:blip r:embed="rId3"/>
          <a:stretch>
            <a:fillRect/>
          </a:stretch>
        </p:blipFill>
        <p:spPr>
          <a:xfrm>
            <a:off x="4779600" y="1258833"/>
            <a:ext cx="3951846" cy="3170554"/>
          </a:xfrm>
          <a:prstGeom prst="rect">
            <a:avLst/>
          </a:prstGeom>
          <a:ln w="28575">
            <a:solidFill>
              <a:schemeClr val="tx1"/>
            </a:solidFill>
          </a:ln>
        </p:spPr>
      </p:pic>
    </p:spTree>
    <p:extLst>
      <p:ext uri="{BB962C8B-B14F-4D97-AF65-F5344CB8AC3E}">
        <p14:creationId xmlns:p14="http://schemas.microsoft.com/office/powerpoint/2010/main" val="84389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3">
            <a:extLst>
              <a:ext uri="{FF2B5EF4-FFF2-40B4-BE49-F238E27FC236}">
                <a16:creationId xmlns:a16="http://schemas.microsoft.com/office/drawing/2014/main" id="{538D450A-5F2C-102B-0F62-FD02F211322C}"/>
              </a:ext>
            </a:extLst>
          </p:cNvPr>
          <p:cNvSpPr txBox="1">
            <a:spLocks/>
          </p:cNvSpPr>
          <p:nvPr/>
        </p:nvSpPr>
        <p:spPr>
          <a:xfrm>
            <a:off x="719999" y="1361754"/>
            <a:ext cx="3852001" cy="29647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just">
              <a:buClr>
                <a:schemeClr val="dk1"/>
              </a:buClr>
              <a:buSzPts val="1400"/>
              <a:buFont typeface="Nunito Light"/>
              <a:buChar char="○"/>
              <a:defRPr sz="1800">
                <a:solidFill>
                  <a:schemeClr val="dk1"/>
                </a:solidFill>
                <a:latin typeface="Barlow"/>
                <a:ea typeface="Barlow"/>
                <a:cs typeface="Barlow"/>
              </a:defRPr>
            </a:lvl2pPr>
            <a:lvl3pPr marL="1371600" indent="-317500">
              <a:buClr>
                <a:schemeClr val="dk1"/>
              </a:buClr>
              <a:buSzPts val="1400"/>
              <a:buFont typeface="Nunito Light"/>
              <a:buChar char="■"/>
              <a:defRPr>
                <a:solidFill>
                  <a:schemeClr val="dk1"/>
                </a:solidFill>
                <a:latin typeface="Barlow"/>
                <a:ea typeface="Barlow"/>
                <a:cs typeface="Barlow"/>
              </a:defRPr>
            </a:lvl3pPr>
            <a:lvl4pPr marL="1828800" indent="-317500">
              <a:buClr>
                <a:schemeClr val="dk1"/>
              </a:buClr>
              <a:buSzPts val="1400"/>
              <a:buFont typeface="Nunito Light"/>
              <a:buChar char="●"/>
              <a:defRPr>
                <a:solidFill>
                  <a:schemeClr val="dk1"/>
                </a:solidFill>
                <a:latin typeface="Barlow"/>
                <a:ea typeface="Barlow"/>
                <a:cs typeface="Barlow"/>
              </a:defRPr>
            </a:lvl4pPr>
            <a:lvl5pPr marL="2286000" indent="-317500">
              <a:buClr>
                <a:schemeClr val="dk1"/>
              </a:buClr>
              <a:buSzPts val="1400"/>
              <a:buFont typeface="Nunito Light"/>
              <a:buChar char="○"/>
              <a:defRPr>
                <a:solidFill>
                  <a:schemeClr val="dk1"/>
                </a:solidFill>
                <a:latin typeface="Barlow"/>
                <a:ea typeface="Barlow"/>
                <a:cs typeface="Barlow"/>
              </a:defRPr>
            </a:lvl5pPr>
            <a:lvl6pPr marL="2743200" indent="-317500">
              <a:buClr>
                <a:schemeClr val="dk1"/>
              </a:buClr>
              <a:buSzPts val="1400"/>
              <a:buFont typeface="Nunito Light"/>
              <a:buChar char="■"/>
              <a:defRPr>
                <a:solidFill>
                  <a:schemeClr val="dk1"/>
                </a:solidFill>
                <a:latin typeface="Barlow"/>
                <a:ea typeface="Barlow"/>
                <a:cs typeface="Barlow"/>
              </a:defRPr>
            </a:lvl6pPr>
            <a:lvl7pPr marL="3200400" indent="-317500">
              <a:buClr>
                <a:schemeClr val="dk1"/>
              </a:buClr>
              <a:buSzPts val="1400"/>
              <a:buFont typeface="Nunito Light"/>
              <a:buChar char="●"/>
              <a:defRPr>
                <a:solidFill>
                  <a:schemeClr val="dk1"/>
                </a:solidFill>
                <a:latin typeface="Barlow"/>
                <a:ea typeface="Barlow"/>
                <a:cs typeface="Barlow"/>
              </a:defRPr>
            </a:lvl7pPr>
            <a:lvl8pPr marL="3657600" indent="-317500">
              <a:buClr>
                <a:schemeClr val="dk1"/>
              </a:buClr>
              <a:buSzPts val="1400"/>
              <a:buFont typeface="Nunito Light"/>
              <a:buChar char="○"/>
              <a:defRPr>
                <a:solidFill>
                  <a:schemeClr val="dk1"/>
                </a:solidFill>
                <a:latin typeface="Barlow"/>
                <a:ea typeface="Barlow"/>
                <a:cs typeface="Barlow"/>
              </a:defRPr>
            </a:lvl8pPr>
            <a:lvl9pPr marL="4114800" indent="-317500">
              <a:buClr>
                <a:schemeClr val="dk1"/>
              </a:buClr>
              <a:buSzPts val="1400"/>
              <a:buFont typeface="Nunito Light"/>
              <a:buChar char="■"/>
              <a:defRPr>
                <a:solidFill>
                  <a:schemeClr val="dk1"/>
                </a:solidFill>
                <a:latin typeface="Barlow"/>
                <a:ea typeface="Barlow"/>
                <a:cs typeface="Barlow"/>
              </a:defRPr>
            </a:lvl9pPr>
          </a:lstStyle>
          <a:p>
            <a:r>
              <a:rPr lang="en-US" err="1"/>
              <a:t>Tiến</a:t>
            </a:r>
            <a:r>
              <a:rPr lang="en-US"/>
              <a:t> </a:t>
            </a:r>
            <a:r>
              <a:rPr lang="en-US" err="1"/>
              <a:t>hành</a:t>
            </a:r>
            <a:r>
              <a:rPr lang="en-US"/>
              <a:t> </a:t>
            </a:r>
            <a:r>
              <a:rPr lang="en-US" err="1"/>
              <a:t>lọc</a:t>
            </a:r>
            <a:r>
              <a:rPr lang="en-US"/>
              <a:t> </a:t>
            </a:r>
            <a:r>
              <a:rPr lang="en-US" err="1"/>
              <a:t>lại</a:t>
            </a:r>
            <a:r>
              <a:rPr lang="en-US"/>
              <a:t> </a:t>
            </a:r>
            <a:r>
              <a:rPr lang="en-US" err="1"/>
              <a:t>bộ</a:t>
            </a:r>
            <a:r>
              <a:rPr lang="en-US"/>
              <a:t> </a:t>
            </a:r>
            <a:r>
              <a:rPr lang="en-US" err="1"/>
              <a:t>dữ</a:t>
            </a:r>
            <a:r>
              <a:rPr lang="en-US"/>
              <a:t> </a:t>
            </a:r>
            <a:r>
              <a:rPr lang="en-US" err="1"/>
              <a:t>liệu</a:t>
            </a:r>
            <a:r>
              <a:rPr lang="en-US"/>
              <a:t> </a:t>
            </a:r>
            <a:r>
              <a:rPr lang="en-US" err="1"/>
              <a:t>hiện</a:t>
            </a:r>
            <a:r>
              <a:rPr lang="en-US"/>
              <a:t> </a:t>
            </a:r>
            <a:r>
              <a:rPr lang="en-US" err="1"/>
              <a:t>có</a:t>
            </a:r>
            <a:r>
              <a:rPr lang="en-US"/>
              <a:t> </a:t>
            </a:r>
            <a:r>
              <a:rPr lang="en-US" err="1"/>
              <a:t>và</a:t>
            </a:r>
            <a:r>
              <a:rPr lang="en-US"/>
              <a:t> </a:t>
            </a:r>
            <a:r>
              <a:rPr lang="en-US" err="1"/>
              <a:t>loại</a:t>
            </a:r>
            <a:r>
              <a:rPr lang="en-US"/>
              <a:t> </a:t>
            </a:r>
            <a:r>
              <a:rPr lang="en-US" err="1"/>
              <a:t>bỏ</a:t>
            </a:r>
            <a:r>
              <a:rPr lang="en-US"/>
              <a:t> </a:t>
            </a:r>
            <a:r>
              <a:rPr lang="en-US" err="1"/>
              <a:t>các</a:t>
            </a:r>
            <a:r>
              <a:rPr lang="en-US"/>
              <a:t> </a:t>
            </a:r>
            <a:r>
              <a:rPr lang="en-US" err="1"/>
              <a:t>trường</a:t>
            </a:r>
            <a:r>
              <a:rPr lang="en-US"/>
              <a:t> </a:t>
            </a:r>
            <a:r>
              <a:rPr lang="en-US" err="1"/>
              <a:t>hợp</a:t>
            </a:r>
            <a:r>
              <a:rPr lang="en-US"/>
              <a:t> </a:t>
            </a:r>
            <a:r>
              <a:rPr lang="en-US" err="1"/>
              <a:t>quy</a:t>
            </a:r>
            <a:r>
              <a:rPr lang="en-US"/>
              <a:t> </a:t>
            </a:r>
            <a:r>
              <a:rPr lang="en-US" err="1"/>
              <a:t>trình</a:t>
            </a:r>
            <a:r>
              <a:rPr lang="en-US"/>
              <a:t> </a:t>
            </a:r>
            <a:r>
              <a:rPr lang="en-US" err="1"/>
              <a:t>chưa</a:t>
            </a:r>
            <a:r>
              <a:rPr lang="en-US"/>
              <a:t> </a:t>
            </a:r>
            <a:r>
              <a:rPr lang="en-US" err="1"/>
              <a:t>phù</a:t>
            </a:r>
            <a:r>
              <a:rPr lang="en-US"/>
              <a:t> </a:t>
            </a:r>
            <a:r>
              <a:rPr lang="en-US" err="1"/>
              <a:t>hợp</a:t>
            </a:r>
            <a:r>
              <a:rPr lang="en-US"/>
              <a:t>. </a:t>
            </a:r>
          </a:p>
          <a:p>
            <a:r>
              <a:rPr lang="en-US" dirty="0" err="1"/>
              <a:t>Bộ</a:t>
            </a:r>
            <a:r>
              <a:rPr lang="en-US"/>
              <a:t> </a:t>
            </a:r>
            <a:r>
              <a:rPr lang="en-US" err="1"/>
              <a:t>dữ</a:t>
            </a:r>
            <a:r>
              <a:rPr lang="en-US"/>
              <a:t> </a:t>
            </a:r>
            <a:r>
              <a:rPr lang="en-US" err="1"/>
              <a:t>liệu</a:t>
            </a:r>
            <a:r>
              <a:rPr lang="en-US"/>
              <a:t> </a:t>
            </a:r>
            <a:r>
              <a:rPr lang="en-US" err="1"/>
              <a:t>sau</a:t>
            </a:r>
            <a:r>
              <a:rPr lang="en-US"/>
              <a:t> </a:t>
            </a:r>
            <a:r>
              <a:rPr lang="en-US" err="1"/>
              <a:t>khi</a:t>
            </a:r>
            <a:r>
              <a:rPr lang="en-US"/>
              <a:t> </a:t>
            </a:r>
            <a:r>
              <a:rPr lang="en-US" err="1"/>
              <a:t>loại</a:t>
            </a:r>
            <a:r>
              <a:rPr lang="en-US"/>
              <a:t> </a:t>
            </a:r>
            <a:r>
              <a:rPr lang="en-US" err="1"/>
              <a:t>bỏ</a:t>
            </a:r>
            <a:r>
              <a:rPr lang="en-US"/>
              <a:t> </a:t>
            </a:r>
            <a:r>
              <a:rPr lang="en-US" err="1"/>
              <a:t>các</a:t>
            </a:r>
            <a:r>
              <a:rPr lang="en-US"/>
              <a:t> </a:t>
            </a:r>
            <a:r>
              <a:rPr lang="en-US" err="1"/>
              <a:t>quy</a:t>
            </a:r>
            <a:r>
              <a:rPr lang="en-US"/>
              <a:t> </a:t>
            </a:r>
            <a:r>
              <a:rPr lang="en-US" err="1"/>
              <a:t>trình</a:t>
            </a:r>
            <a:r>
              <a:rPr lang="en-US"/>
              <a:t> </a:t>
            </a:r>
            <a:r>
              <a:rPr lang="en-US" err="1"/>
              <a:t>chưa</a:t>
            </a:r>
            <a:r>
              <a:rPr lang="en-US"/>
              <a:t> </a:t>
            </a:r>
            <a:r>
              <a:rPr lang="en-US" err="1"/>
              <a:t>phù</a:t>
            </a:r>
            <a:r>
              <a:rPr lang="en-US"/>
              <a:t> </a:t>
            </a:r>
            <a:r>
              <a:rPr lang="en-US" err="1"/>
              <a:t>hợp</a:t>
            </a:r>
            <a:r>
              <a:rPr lang="en-US"/>
              <a:t> </a:t>
            </a:r>
            <a:r>
              <a:rPr lang="en-US" err="1"/>
              <a:t>sẽ</a:t>
            </a:r>
            <a:r>
              <a:rPr lang="en-US"/>
              <a:t> </a:t>
            </a:r>
            <a:r>
              <a:rPr lang="en-US" err="1"/>
              <a:t>có</a:t>
            </a:r>
            <a:r>
              <a:rPr lang="en-US"/>
              <a:t> </a:t>
            </a:r>
            <a:r>
              <a:rPr lang="en-US" err="1"/>
              <a:t>tất</a:t>
            </a:r>
            <a:r>
              <a:rPr lang="en-US"/>
              <a:t> </a:t>
            </a:r>
            <a:r>
              <a:rPr lang="en-US" err="1"/>
              <a:t>cả</a:t>
            </a:r>
            <a:r>
              <a:rPr lang="en-US"/>
              <a:t> </a:t>
            </a:r>
            <a:r>
              <a:rPr lang="en-US" err="1"/>
              <a:t>là</a:t>
            </a:r>
            <a:r>
              <a:rPr lang="en-US"/>
              <a:t> 1,513 </a:t>
            </a:r>
            <a:r>
              <a:rPr lang="en-US" err="1"/>
              <a:t>đơn</a:t>
            </a:r>
            <a:r>
              <a:rPr lang="en-US"/>
              <a:t> </a:t>
            </a:r>
            <a:r>
              <a:rPr lang="en-US" err="1"/>
              <a:t>đăng</a:t>
            </a:r>
            <a:r>
              <a:rPr lang="en-US"/>
              <a:t> </a:t>
            </a:r>
            <a:r>
              <a:rPr lang="en-US" err="1"/>
              <a:t>ký</a:t>
            </a:r>
            <a:r>
              <a:rPr lang="en-US"/>
              <a:t> </a:t>
            </a:r>
            <a:r>
              <a:rPr lang="en-US" err="1"/>
              <a:t>và</a:t>
            </a:r>
            <a:r>
              <a:rPr lang="en-US"/>
              <a:t> 3,271 </a:t>
            </a:r>
            <a:r>
              <a:rPr lang="en-US" err="1"/>
              <a:t>đề</a:t>
            </a:r>
            <a:r>
              <a:rPr lang="en-US"/>
              <a:t> </a:t>
            </a:r>
            <a:r>
              <a:rPr lang="en-US" err="1"/>
              <a:t>xuất</a:t>
            </a:r>
            <a:r>
              <a:rPr lang="en-US"/>
              <a:t> </a:t>
            </a:r>
            <a:r>
              <a:rPr lang="vi-VN"/>
              <a:t> chiếm 91,02% trên tổng số 1,682 trường hợp quy trình ở bộ dữ liệu ban đầu.</a:t>
            </a:r>
            <a:endParaRPr lang="en-US"/>
          </a:p>
        </p:txBody>
      </p:sp>
      <p:sp>
        <p:nvSpPr>
          <p:cNvPr id="11" name="Title 3">
            <a:extLst>
              <a:ext uri="{FF2B5EF4-FFF2-40B4-BE49-F238E27FC236}">
                <a16:creationId xmlns:a16="http://schemas.microsoft.com/office/drawing/2014/main" id="{54B32E8B-47AA-B1B7-7B74-DDF4052F9E1E}"/>
              </a:ext>
            </a:extLst>
          </p:cNvPr>
          <p:cNvSpPr txBox="1">
            <a:spLocks/>
          </p:cNvSpPr>
          <p:nvPr/>
        </p:nvSpPr>
        <p:spPr>
          <a:xfrm>
            <a:off x="720000" y="445025"/>
            <a:ext cx="8119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Lọc</a:t>
            </a:r>
            <a:r>
              <a:rPr lang="en-US" sz="2400">
                <a:solidFill>
                  <a:schemeClr val="tx1"/>
                </a:solidFill>
              </a:rPr>
              <a:t> </a:t>
            </a:r>
            <a:r>
              <a:rPr lang="en-US" sz="2400" err="1">
                <a:solidFill>
                  <a:schemeClr val="tx1"/>
                </a:solidFill>
              </a:rPr>
              <a:t>dữ</a:t>
            </a:r>
            <a:r>
              <a:rPr lang="en-US" sz="2400">
                <a:solidFill>
                  <a:schemeClr val="tx1"/>
                </a:solidFill>
              </a:rPr>
              <a:t> </a:t>
            </a:r>
            <a:r>
              <a:rPr lang="en-US" sz="2400" err="1">
                <a:solidFill>
                  <a:schemeClr val="tx1"/>
                </a:solidFill>
              </a:rPr>
              <a:t>liệu</a:t>
            </a:r>
            <a:r>
              <a:rPr lang="en-US" sz="2400">
                <a:solidFill>
                  <a:schemeClr val="tx1"/>
                </a:solidFill>
              </a:rPr>
              <a:t> – </a:t>
            </a:r>
            <a:r>
              <a:rPr lang="en-US" sz="2400" err="1">
                <a:solidFill>
                  <a:schemeClr val="tx1"/>
                </a:solidFill>
              </a:rPr>
              <a:t>Kết</a:t>
            </a:r>
            <a:r>
              <a:rPr lang="en-US" sz="2400">
                <a:solidFill>
                  <a:schemeClr val="tx1"/>
                </a:solidFill>
              </a:rPr>
              <a:t> </a:t>
            </a:r>
            <a:r>
              <a:rPr lang="en-US" sz="2400" err="1">
                <a:solidFill>
                  <a:schemeClr val="tx1"/>
                </a:solidFill>
              </a:rPr>
              <a:t>quả</a:t>
            </a:r>
            <a:endParaRPr lang="en-US" sz="2400">
              <a:solidFill>
                <a:schemeClr val="tx1"/>
              </a:solidFill>
            </a:endParaRPr>
          </a:p>
        </p:txBody>
      </p:sp>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38</a:t>
            </a:fld>
            <a:endParaRPr lang="en-US">
              <a:latin typeface="Barlow" panose="00000500000000000000" pitchFamily="2" charset="0"/>
              <a:cs typeface="Arial" panose="020B0604020202020204" pitchFamily="34" charset="0"/>
            </a:endParaRPr>
          </a:p>
        </p:txBody>
      </p:sp>
      <p:pic>
        <p:nvPicPr>
          <p:cNvPr id="4" name="Hình ảnh 7">
            <a:extLst>
              <a:ext uri="{FF2B5EF4-FFF2-40B4-BE49-F238E27FC236}">
                <a16:creationId xmlns:a16="http://schemas.microsoft.com/office/drawing/2014/main" id="{52F1CA4E-B505-CE64-63B7-7F099E86DCE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807691" y="12219"/>
            <a:ext cx="2001546" cy="2559531"/>
          </a:xfrm>
          <a:prstGeom prst="rect">
            <a:avLst/>
          </a:prstGeom>
          <a:ln w="28575">
            <a:solidFill>
              <a:schemeClr val="tx1"/>
            </a:solidFill>
          </a:ln>
        </p:spPr>
      </p:pic>
      <p:pic>
        <p:nvPicPr>
          <p:cNvPr id="5" name="Hình ảnh 9">
            <a:extLst>
              <a:ext uri="{FF2B5EF4-FFF2-40B4-BE49-F238E27FC236}">
                <a16:creationId xmlns:a16="http://schemas.microsoft.com/office/drawing/2014/main" id="{2BB13622-9E83-FB1A-3711-6A0BEB1E2D85}"/>
              </a:ext>
            </a:extLst>
          </p:cNvPr>
          <p:cNvPicPr>
            <a:picLocks noChangeAspect="1"/>
          </p:cNvPicPr>
          <p:nvPr/>
        </p:nvPicPr>
        <p:blipFill>
          <a:blip r:embed="rId5"/>
          <a:stretch>
            <a:fillRect/>
          </a:stretch>
        </p:blipFill>
        <p:spPr>
          <a:xfrm>
            <a:off x="6765607" y="2709949"/>
            <a:ext cx="2147934" cy="2321624"/>
          </a:xfrm>
          <a:prstGeom prst="rect">
            <a:avLst/>
          </a:prstGeom>
          <a:ln w="28575">
            <a:solidFill>
              <a:schemeClr val="tx1"/>
            </a:solidFill>
          </a:ln>
        </p:spPr>
      </p:pic>
      <p:grpSp>
        <p:nvGrpSpPr>
          <p:cNvPr id="33" name="Group 32">
            <a:extLst>
              <a:ext uri="{FF2B5EF4-FFF2-40B4-BE49-F238E27FC236}">
                <a16:creationId xmlns:a16="http://schemas.microsoft.com/office/drawing/2014/main" id="{4195FF70-B7EB-0CD3-0123-27BCAE7CD535}"/>
              </a:ext>
            </a:extLst>
          </p:cNvPr>
          <p:cNvGrpSpPr/>
          <p:nvPr/>
        </p:nvGrpSpPr>
        <p:grpSpPr>
          <a:xfrm>
            <a:off x="5000666" y="0"/>
            <a:ext cx="1459570" cy="5143500"/>
            <a:chOff x="4911458" y="0"/>
            <a:chExt cx="1459570" cy="5143500"/>
          </a:xfrm>
        </p:grpSpPr>
        <p:pic>
          <p:nvPicPr>
            <p:cNvPr id="2" name="Picture 2">
              <a:extLst>
                <a:ext uri="{FF2B5EF4-FFF2-40B4-BE49-F238E27FC236}">
                  <a16:creationId xmlns:a16="http://schemas.microsoft.com/office/drawing/2014/main" id="{5A3382DB-07C6-47C3-427D-AA14228AC7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3760" y="0"/>
              <a:ext cx="14224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Hình chữ nhật 11">
              <a:extLst>
                <a:ext uri="{FF2B5EF4-FFF2-40B4-BE49-F238E27FC236}">
                  <a16:creationId xmlns:a16="http://schemas.microsoft.com/office/drawing/2014/main" id="{02851B61-D94A-1CBF-7646-239525A74ED4}"/>
                </a:ext>
              </a:extLst>
            </p:cNvPr>
            <p:cNvSpPr/>
            <p:nvPr/>
          </p:nvSpPr>
          <p:spPr>
            <a:xfrm>
              <a:off x="5219973" y="1584207"/>
              <a:ext cx="1151055" cy="13791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 name="Hình chữ nhật 12">
              <a:extLst>
                <a:ext uri="{FF2B5EF4-FFF2-40B4-BE49-F238E27FC236}">
                  <a16:creationId xmlns:a16="http://schemas.microsoft.com/office/drawing/2014/main" id="{5F826F19-85CA-CA24-0B7C-B041A9DFB63F}"/>
                </a:ext>
              </a:extLst>
            </p:cNvPr>
            <p:cNvSpPr/>
            <p:nvPr/>
          </p:nvSpPr>
          <p:spPr>
            <a:xfrm>
              <a:off x="4911458" y="3477852"/>
              <a:ext cx="1340659" cy="13791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cxnSp>
        <p:nvCxnSpPr>
          <p:cNvPr id="9" name="Đường kết nối: Cong 14">
            <a:extLst>
              <a:ext uri="{FF2B5EF4-FFF2-40B4-BE49-F238E27FC236}">
                <a16:creationId xmlns:a16="http://schemas.microsoft.com/office/drawing/2014/main" id="{5A8BD9DC-7B4A-6993-53FC-F2BA4D9882AD}"/>
              </a:ext>
            </a:extLst>
          </p:cNvPr>
          <p:cNvCxnSpPr>
            <a:cxnSpLocks/>
            <a:stCxn id="6" idx="3"/>
            <a:endCxn id="4" idx="1"/>
          </p:cNvCxnSpPr>
          <p:nvPr/>
        </p:nvCxnSpPr>
        <p:spPr>
          <a:xfrm flipV="1">
            <a:off x="6460236" y="1291985"/>
            <a:ext cx="347455" cy="981785"/>
          </a:xfrm>
          <a:prstGeom prst="curvedConnector3">
            <a:avLst>
              <a:gd name="adj1" fmla="val 50000"/>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Đường kết nối: Cong 20">
            <a:extLst>
              <a:ext uri="{FF2B5EF4-FFF2-40B4-BE49-F238E27FC236}">
                <a16:creationId xmlns:a16="http://schemas.microsoft.com/office/drawing/2014/main" id="{94D38E30-C038-7621-0594-11471C99FE5D}"/>
              </a:ext>
            </a:extLst>
          </p:cNvPr>
          <p:cNvCxnSpPr>
            <a:cxnSpLocks/>
            <a:stCxn id="8" idx="3"/>
            <a:endCxn id="5" idx="1"/>
          </p:cNvCxnSpPr>
          <p:nvPr/>
        </p:nvCxnSpPr>
        <p:spPr>
          <a:xfrm flipV="1">
            <a:off x="6341325" y="3870761"/>
            <a:ext cx="424282" cy="296654"/>
          </a:xfrm>
          <a:prstGeom prst="curvedConnector3">
            <a:avLst>
              <a:gd name="adj1" fmla="val 50000"/>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66736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5A59-9862-C9DD-39C7-F7F0FD7F72F4}"/>
              </a:ext>
            </a:extLst>
          </p:cNvPr>
          <p:cNvSpPr>
            <a:spLocks noGrp="1"/>
          </p:cNvSpPr>
          <p:nvPr>
            <p:ph type="title"/>
          </p:nvPr>
        </p:nvSpPr>
        <p:spPr/>
        <p:txBody>
          <a:bodyPr/>
          <a:lstStyle/>
          <a:p>
            <a:r>
              <a:rPr lang="en-US"/>
              <a:t>Mục lục</a:t>
            </a:r>
          </a:p>
        </p:txBody>
      </p:sp>
      <p:sp>
        <p:nvSpPr>
          <p:cNvPr id="3" name="Subtitle 2">
            <a:extLst>
              <a:ext uri="{FF2B5EF4-FFF2-40B4-BE49-F238E27FC236}">
                <a16:creationId xmlns:a16="http://schemas.microsoft.com/office/drawing/2014/main" id="{FA2722E0-CB22-AB48-FA5D-5FD120E10CD0}"/>
              </a:ext>
            </a:extLst>
          </p:cNvPr>
          <p:cNvSpPr>
            <a:spLocks noGrp="1"/>
          </p:cNvSpPr>
          <p:nvPr>
            <p:ph type="subTitle" idx="1"/>
          </p:nvPr>
        </p:nvSpPr>
        <p:spPr>
          <a:xfrm>
            <a:off x="1632150" y="1434158"/>
            <a:ext cx="6784500" cy="373500"/>
          </a:xfrm>
          <a:noFill/>
          <a:ln>
            <a:noFill/>
          </a:ln>
        </p:spPr>
        <p:txBody>
          <a:bodyPr spcFirstLastPara="1" wrap="square" lIns="91425" tIns="91425" rIns="91425" bIns="91425" anchor="t" anchorCtr="0">
            <a:noAutofit/>
          </a:bodyPr>
          <a:lstStyle/>
          <a:p>
            <a:pPr algn="just">
              <a:buFont typeface="Nunito Light"/>
              <a:buChar char="●"/>
            </a:pPr>
            <a:r>
              <a:rPr lang="vi-VN" sz="1800">
                <a:solidFill>
                  <a:schemeClr val="bg2"/>
                </a:solidFill>
              </a:rPr>
              <a:t>Bài toán phân tích hiệu năng quy trình.</a:t>
            </a:r>
          </a:p>
          <a:p>
            <a:pPr algn="just">
              <a:buFont typeface="Nunito Light"/>
              <a:buChar char="●"/>
            </a:pPr>
            <a:r>
              <a:rPr lang="vi-VN" sz="1800">
                <a:solidFill>
                  <a:schemeClr val="bg2"/>
                </a:solidFill>
              </a:rPr>
              <a:t>Các phương pháp giải quyết bài toán.</a:t>
            </a:r>
          </a:p>
        </p:txBody>
      </p:sp>
      <p:sp>
        <p:nvSpPr>
          <p:cNvPr id="4" name="Subtitle 3">
            <a:extLst>
              <a:ext uri="{FF2B5EF4-FFF2-40B4-BE49-F238E27FC236}">
                <a16:creationId xmlns:a16="http://schemas.microsoft.com/office/drawing/2014/main" id="{0FC2D27B-25F9-A207-58AB-646092D7388E}"/>
              </a:ext>
            </a:extLst>
          </p:cNvPr>
          <p:cNvSpPr>
            <a:spLocks noGrp="1"/>
          </p:cNvSpPr>
          <p:nvPr>
            <p:ph type="subTitle" idx="2"/>
          </p:nvPr>
        </p:nvSpPr>
        <p:spPr>
          <a:xfrm>
            <a:off x="1632150" y="2451017"/>
            <a:ext cx="6784500" cy="373500"/>
          </a:xfrm>
        </p:spPr>
        <p:txBody>
          <a:bodyPr/>
          <a:lstStyle/>
          <a:p>
            <a:endParaRPr lang="en-US" sz="1800">
              <a:solidFill>
                <a:schemeClr val="bg2"/>
              </a:solidFill>
            </a:endParaRPr>
          </a:p>
        </p:txBody>
      </p:sp>
      <p:sp>
        <p:nvSpPr>
          <p:cNvPr id="5" name="Subtitle 4">
            <a:extLst>
              <a:ext uri="{FF2B5EF4-FFF2-40B4-BE49-F238E27FC236}">
                <a16:creationId xmlns:a16="http://schemas.microsoft.com/office/drawing/2014/main" id="{B72A1321-4579-3CCA-A4D5-7E5C169876AA}"/>
              </a:ext>
            </a:extLst>
          </p:cNvPr>
          <p:cNvSpPr>
            <a:spLocks noGrp="1"/>
          </p:cNvSpPr>
          <p:nvPr>
            <p:ph type="subTitle" idx="3"/>
          </p:nvPr>
        </p:nvSpPr>
        <p:spPr>
          <a:xfrm>
            <a:off x="1639527" y="3344716"/>
            <a:ext cx="6784500" cy="373500"/>
          </a:xfrm>
        </p:spPr>
        <p:txBody>
          <a:bodyPr/>
          <a:lstStyle/>
          <a:p>
            <a:endParaRPr lang="en-US" sz="1800">
              <a:solidFill>
                <a:schemeClr val="bg2"/>
              </a:solidFill>
            </a:endParaRPr>
          </a:p>
        </p:txBody>
      </p:sp>
      <p:sp>
        <p:nvSpPr>
          <p:cNvPr id="6" name="Subtitle 5">
            <a:extLst>
              <a:ext uri="{FF2B5EF4-FFF2-40B4-BE49-F238E27FC236}">
                <a16:creationId xmlns:a16="http://schemas.microsoft.com/office/drawing/2014/main" id="{51F6B51F-78DF-F87E-42F8-A75B80960A3E}"/>
              </a:ext>
            </a:extLst>
          </p:cNvPr>
          <p:cNvSpPr>
            <a:spLocks noGrp="1"/>
          </p:cNvSpPr>
          <p:nvPr>
            <p:ph type="subTitle" idx="4"/>
          </p:nvPr>
        </p:nvSpPr>
        <p:spPr>
          <a:xfrm>
            <a:off x="1639527" y="4238418"/>
            <a:ext cx="6784500" cy="373500"/>
          </a:xfrm>
        </p:spPr>
        <p:txBody>
          <a:bodyPr/>
          <a:lstStyle/>
          <a:p>
            <a:endParaRPr lang="en-US" sz="1800"/>
          </a:p>
        </p:txBody>
      </p:sp>
      <p:sp>
        <p:nvSpPr>
          <p:cNvPr id="7" name="Title 6">
            <a:extLst>
              <a:ext uri="{FF2B5EF4-FFF2-40B4-BE49-F238E27FC236}">
                <a16:creationId xmlns:a16="http://schemas.microsoft.com/office/drawing/2014/main" id="{82615B0E-5FB4-3791-DBCB-1BC6E15F6708}"/>
              </a:ext>
            </a:extLst>
          </p:cNvPr>
          <p:cNvSpPr>
            <a:spLocks noGrp="1"/>
          </p:cNvSpPr>
          <p:nvPr>
            <p:ph type="title" idx="5"/>
          </p:nvPr>
        </p:nvSpPr>
        <p:spPr/>
        <p:txBody>
          <a:bodyPr/>
          <a:lstStyle/>
          <a:p>
            <a:r>
              <a:rPr lang="en-US">
                <a:solidFill>
                  <a:schemeClr val="bg2"/>
                </a:solidFill>
              </a:rPr>
              <a:t>01</a:t>
            </a:r>
          </a:p>
        </p:txBody>
      </p:sp>
      <p:sp>
        <p:nvSpPr>
          <p:cNvPr id="8" name="Title 7">
            <a:extLst>
              <a:ext uri="{FF2B5EF4-FFF2-40B4-BE49-F238E27FC236}">
                <a16:creationId xmlns:a16="http://schemas.microsoft.com/office/drawing/2014/main" id="{69D66E0B-5C56-07A8-90E3-B146C8512550}"/>
              </a:ext>
            </a:extLst>
          </p:cNvPr>
          <p:cNvSpPr>
            <a:spLocks noGrp="1"/>
          </p:cNvSpPr>
          <p:nvPr>
            <p:ph type="title" idx="6"/>
          </p:nvPr>
        </p:nvSpPr>
        <p:spPr>
          <a:xfrm>
            <a:off x="726781" y="3016687"/>
            <a:ext cx="865500" cy="447600"/>
          </a:xfrm>
        </p:spPr>
        <p:txBody>
          <a:bodyPr/>
          <a:lstStyle/>
          <a:p>
            <a:r>
              <a:rPr lang="en-US">
                <a:solidFill>
                  <a:schemeClr val="bg2"/>
                </a:solidFill>
              </a:rPr>
              <a:t>03</a:t>
            </a:r>
          </a:p>
        </p:txBody>
      </p:sp>
      <p:sp>
        <p:nvSpPr>
          <p:cNvPr id="9" name="Title 8">
            <a:extLst>
              <a:ext uri="{FF2B5EF4-FFF2-40B4-BE49-F238E27FC236}">
                <a16:creationId xmlns:a16="http://schemas.microsoft.com/office/drawing/2014/main" id="{CE76F71D-49D1-CB9C-96BB-469CE7141A2C}"/>
              </a:ext>
            </a:extLst>
          </p:cNvPr>
          <p:cNvSpPr>
            <a:spLocks noGrp="1"/>
          </p:cNvSpPr>
          <p:nvPr>
            <p:ph type="title" idx="7"/>
          </p:nvPr>
        </p:nvSpPr>
        <p:spPr>
          <a:xfrm>
            <a:off x="720014" y="2122991"/>
            <a:ext cx="865500" cy="447600"/>
          </a:xfrm>
        </p:spPr>
        <p:txBody>
          <a:bodyPr/>
          <a:lstStyle/>
          <a:p>
            <a:r>
              <a:rPr lang="en-US">
                <a:solidFill>
                  <a:schemeClr val="bg2"/>
                </a:solidFill>
              </a:rPr>
              <a:t>02</a:t>
            </a:r>
          </a:p>
        </p:txBody>
      </p:sp>
      <p:sp>
        <p:nvSpPr>
          <p:cNvPr id="10" name="Title 9">
            <a:extLst>
              <a:ext uri="{FF2B5EF4-FFF2-40B4-BE49-F238E27FC236}">
                <a16:creationId xmlns:a16="http://schemas.microsoft.com/office/drawing/2014/main" id="{93968DE5-F24D-2DAE-80C0-91CA4D255F4F}"/>
              </a:ext>
            </a:extLst>
          </p:cNvPr>
          <p:cNvSpPr>
            <a:spLocks noGrp="1"/>
          </p:cNvSpPr>
          <p:nvPr>
            <p:ph type="title" idx="8"/>
          </p:nvPr>
        </p:nvSpPr>
        <p:spPr>
          <a:xfrm>
            <a:off x="726789" y="3910387"/>
            <a:ext cx="865500" cy="447600"/>
          </a:xfrm>
        </p:spPr>
        <p:txBody>
          <a:bodyPr/>
          <a:lstStyle/>
          <a:p>
            <a:r>
              <a:rPr lang="en-US"/>
              <a:t>04</a:t>
            </a:r>
          </a:p>
        </p:txBody>
      </p:sp>
      <p:sp>
        <p:nvSpPr>
          <p:cNvPr id="11" name="Subtitle 10">
            <a:extLst>
              <a:ext uri="{FF2B5EF4-FFF2-40B4-BE49-F238E27FC236}">
                <a16:creationId xmlns:a16="http://schemas.microsoft.com/office/drawing/2014/main" id="{222A0C9C-8B61-58B2-475C-B308F7D83242}"/>
              </a:ext>
            </a:extLst>
          </p:cNvPr>
          <p:cNvSpPr>
            <a:spLocks noGrp="1"/>
          </p:cNvSpPr>
          <p:nvPr>
            <p:ph type="subTitle" idx="9"/>
          </p:nvPr>
        </p:nvSpPr>
        <p:spPr/>
        <p:txBody>
          <a:bodyPr/>
          <a:lstStyle/>
          <a:p>
            <a:r>
              <a:rPr lang="en-US" sz="2000">
                <a:solidFill>
                  <a:schemeClr val="bg2"/>
                </a:solidFill>
              </a:rPr>
              <a:t>Giới thiệu đề tài</a:t>
            </a:r>
          </a:p>
        </p:txBody>
      </p:sp>
      <p:sp>
        <p:nvSpPr>
          <p:cNvPr id="12" name="Subtitle 11">
            <a:extLst>
              <a:ext uri="{FF2B5EF4-FFF2-40B4-BE49-F238E27FC236}">
                <a16:creationId xmlns:a16="http://schemas.microsoft.com/office/drawing/2014/main" id="{D3D4EE9C-FA90-FD07-E54D-6CF79F370F22}"/>
              </a:ext>
            </a:extLst>
          </p:cNvPr>
          <p:cNvSpPr>
            <a:spLocks noGrp="1"/>
          </p:cNvSpPr>
          <p:nvPr>
            <p:ph type="subTitle" idx="13"/>
          </p:nvPr>
        </p:nvSpPr>
        <p:spPr>
          <a:xfrm>
            <a:off x="1632150" y="2122995"/>
            <a:ext cx="6784500" cy="447600"/>
          </a:xfrm>
        </p:spPr>
        <p:txBody>
          <a:bodyPr/>
          <a:lstStyle/>
          <a:p>
            <a:r>
              <a:rPr lang="en-US" sz="2000">
                <a:solidFill>
                  <a:schemeClr val="bg2"/>
                </a:solidFill>
              </a:rPr>
              <a:t>Phương pháp xem xét nhiều đối tượng</a:t>
            </a:r>
          </a:p>
        </p:txBody>
      </p:sp>
      <p:sp>
        <p:nvSpPr>
          <p:cNvPr id="13" name="Subtitle 12">
            <a:extLst>
              <a:ext uri="{FF2B5EF4-FFF2-40B4-BE49-F238E27FC236}">
                <a16:creationId xmlns:a16="http://schemas.microsoft.com/office/drawing/2014/main" id="{C776FF6A-3A9D-8392-97AB-3A1504069B14}"/>
              </a:ext>
            </a:extLst>
          </p:cNvPr>
          <p:cNvSpPr>
            <a:spLocks noGrp="1"/>
          </p:cNvSpPr>
          <p:nvPr>
            <p:ph type="subTitle" idx="14"/>
          </p:nvPr>
        </p:nvSpPr>
        <p:spPr>
          <a:xfrm>
            <a:off x="1639527" y="3016694"/>
            <a:ext cx="6784500" cy="447600"/>
          </a:xfrm>
        </p:spPr>
        <p:txBody>
          <a:bodyPr/>
          <a:lstStyle/>
          <a:p>
            <a:r>
              <a:rPr lang="en-US" sz="2000">
                <a:solidFill>
                  <a:schemeClr val="bg2"/>
                </a:solidFill>
              </a:rPr>
              <a:t>Thực nghiệm</a:t>
            </a:r>
          </a:p>
        </p:txBody>
      </p:sp>
      <p:sp>
        <p:nvSpPr>
          <p:cNvPr id="14" name="Subtitle 13">
            <a:extLst>
              <a:ext uri="{FF2B5EF4-FFF2-40B4-BE49-F238E27FC236}">
                <a16:creationId xmlns:a16="http://schemas.microsoft.com/office/drawing/2014/main" id="{5EA36F42-B05D-B74B-2187-31D766607D77}"/>
              </a:ext>
            </a:extLst>
          </p:cNvPr>
          <p:cNvSpPr>
            <a:spLocks noGrp="1"/>
          </p:cNvSpPr>
          <p:nvPr>
            <p:ph type="subTitle" idx="15"/>
          </p:nvPr>
        </p:nvSpPr>
        <p:spPr>
          <a:xfrm>
            <a:off x="1639527" y="3910393"/>
            <a:ext cx="6784500" cy="447600"/>
          </a:xfrm>
        </p:spPr>
        <p:txBody>
          <a:bodyPr/>
          <a:lstStyle/>
          <a:p>
            <a:r>
              <a:rPr lang="en-US" sz="2000"/>
              <a:t>Tổng kết và hướng phát triển</a:t>
            </a:r>
          </a:p>
        </p:txBody>
      </p:sp>
    </p:spTree>
    <p:extLst>
      <p:ext uri="{BB962C8B-B14F-4D97-AF65-F5344CB8AC3E}">
        <p14:creationId xmlns:p14="http://schemas.microsoft.com/office/powerpoint/2010/main" val="194608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2EBF66BB-E253-6884-1C14-CB34EF661A47}"/>
              </a:ext>
            </a:extLst>
          </p:cNvPr>
          <p:cNvSpPr>
            <a:spLocks noGrp="1"/>
          </p:cNvSpPr>
          <p:nvPr>
            <p:ph type="title"/>
          </p:nvPr>
        </p:nvSpPr>
        <p:spPr/>
        <p:txBody>
          <a:bodyPr/>
          <a:lstStyle/>
          <a:p>
            <a:r>
              <a:rPr lang="en-US" err="1">
                <a:solidFill>
                  <a:schemeClr val="tx1"/>
                </a:solidFill>
                <a:latin typeface="Quicksand" pitchFamily="2" charset="0"/>
              </a:rPr>
              <a:t>Khai</a:t>
            </a:r>
            <a:r>
              <a:rPr lang="en-US">
                <a:solidFill>
                  <a:schemeClr val="tx1"/>
                </a:solidFill>
                <a:latin typeface="Quicksand" pitchFamily="2" charset="0"/>
              </a:rPr>
              <a:t> </a:t>
            </a:r>
            <a:r>
              <a:rPr lang="en-US" err="1">
                <a:solidFill>
                  <a:schemeClr val="tx1"/>
                </a:solidFill>
                <a:latin typeface="Quicksand" pitchFamily="2" charset="0"/>
              </a:rPr>
              <a:t>thác</a:t>
            </a:r>
            <a:r>
              <a:rPr lang="en-US">
                <a:solidFill>
                  <a:schemeClr val="tx1"/>
                </a:solidFill>
                <a:latin typeface="Quicksand" pitchFamily="2" charset="0"/>
              </a:rPr>
              <a:t> </a:t>
            </a:r>
            <a:r>
              <a:rPr lang="en-US" err="1">
                <a:solidFill>
                  <a:schemeClr val="tx1"/>
                </a:solidFill>
                <a:latin typeface="Quicksand" pitchFamily="2" charset="0"/>
              </a:rPr>
              <a:t>quy</a:t>
            </a:r>
            <a:r>
              <a:rPr lang="en-US">
                <a:solidFill>
                  <a:schemeClr val="tx1"/>
                </a:solidFill>
                <a:latin typeface="Quicksand" pitchFamily="2" charset="0"/>
              </a:rPr>
              <a:t> </a:t>
            </a:r>
            <a:r>
              <a:rPr lang="en-US" err="1">
                <a:solidFill>
                  <a:schemeClr val="tx1"/>
                </a:solidFill>
                <a:latin typeface="Quicksand" pitchFamily="2" charset="0"/>
              </a:rPr>
              <a:t>trình</a:t>
            </a:r>
            <a:endParaRPr lang="en-US">
              <a:solidFill>
                <a:schemeClr val="tx1"/>
              </a:solidFill>
              <a:latin typeface="Quicksand" pitchFamily="2" charset="0"/>
            </a:endParaRPr>
          </a:p>
        </p:txBody>
      </p:sp>
      <p:sp>
        <p:nvSpPr>
          <p:cNvPr id="3" name="TextBox 2">
            <a:extLst>
              <a:ext uri="{FF2B5EF4-FFF2-40B4-BE49-F238E27FC236}">
                <a16:creationId xmlns:a16="http://schemas.microsoft.com/office/drawing/2014/main" id="{BAB00433-DB6C-B574-0789-2EC39E22F978}"/>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solidFill>
                  <a:schemeClr val="tx1"/>
                </a:solidFill>
                <a:latin typeface="Barlow" panose="00000500000000000000" pitchFamily="2" charset="0"/>
                <a:cs typeface="Arial" panose="020B0604020202020204" pitchFamily="34" charset="0"/>
              </a:rPr>
              <a:pPr algn="ctr"/>
              <a:t>4</a:t>
            </a:fld>
            <a:endParaRPr lang="en-US">
              <a:solidFill>
                <a:schemeClr val="tx1"/>
              </a:solidFill>
              <a:latin typeface="Barlow" panose="00000500000000000000" pitchFamily="2" charset="0"/>
              <a:cs typeface="Arial" panose="020B0604020202020204" pitchFamily="34" charset="0"/>
            </a:endParaRPr>
          </a:p>
        </p:txBody>
      </p:sp>
      <p:pic>
        <p:nvPicPr>
          <p:cNvPr id="9" name="Hình ảnh 8">
            <a:extLst>
              <a:ext uri="{FF2B5EF4-FFF2-40B4-BE49-F238E27FC236}">
                <a16:creationId xmlns:a16="http://schemas.microsoft.com/office/drawing/2014/main" id="{9C009AC3-D086-7F75-54CA-A7E003A818B8}"/>
              </a:ext>
            </a:extLst>
          </p:cNvPr>
          <p:cNvPicPr>
            <a:picLocks noChangeAspect="1"/>
          </p:cNvPicPr>
          <p:nvPr/>
        </p:nvPicPr>
        <p:blipFill>
          <a:blip r:embed="rId3"/>
          <a:stretch>
            <a:fillRect/>
          </a:stretch>
        </p:blipFill>
        <p:spPr>
          <a:xfrm>
            <a:off x="2005361" y="2546890"/>
            <a:ext cx="5638800" cy="1085850"/>
          </a:xfrm>
          <a:prstGeom prst="rect">
            <a:avLst/>
          </a:prstGeom>
        </p:spPr>
      </p:pic>
      <p:sp>
        <p:nvSpPr>
          <p:cNvPr id="10" name="Hộp Văn bản 9">
            <a:extLst>
              <a:ext uri="{FF2B5EF4-FFF2-40B4-BE49-F238E27FC236}">
                <a16:creationId xmlns:a16="http://schemas.microsoft.com/office/drawing/2014/main" id="{BF3A01CD-372E-3C99-CD40-35A79FE6D196}"/>
              </a:ext>
            </a:extLst>
          </p:cNvPr>
          <p:cNvSpPr txBox="1"/>
          <p:nvPr/>
        </p:nvSpPr>
        <p:spPr>
          <a:xfrm>
            <a:off x="1744275" y="3493664"/>
            <a:ext cx="1523174" cy="276999"/>
          </a:xfrm>
          <a:prstGeom prst="rect">
            <a:avLst/>
          </a:prstGeom>
          <a:noFill/>
        </p:spPr>
        <p:txBody>
          <a:bodyPr wrap="none" rtlCol="0">
            <a:spAutoFit/>
          </a:bodyPr>
          <a:lstStyle/>
          <a:p>
            <a:r>
              <a:rPr lang="en-US" sz="1200" b="1">
                <a:solidFill>
                  <a:schemeClr val="tx1"/>
                </a:solidFill>
                <a:latin typeface="Barlow" panose="00000500000000000000" pitchFamily="2" charset="0"/>
              </a:rPr>
              <a:t>Information System</a:t>
            </a:r>
          </a:p>
        </p:txBody>
      </p:sp>
      <p:sp>
        <p:nvSpPr>
          <p:cNvPr id="11" name="Hộp Văn bản 10">
            <a:extLst>
              <a:ext uri="{FF2B5EF4-FFF2-40B4-BE49-F238E27FC236}">
                <a16:creationId xmlns:a16="http://schemas.microsoft.com/office/drawing/2014/main" id="{1CE2485B-C35F-86A4-A3F4-689FD1DD72A0}"/>
              </a:ext>
            </a:extLst>
          </p:cNvPr>
          <p:cNvSpPr txBox="1"/>
          <p:nvPr/>
        </p:nvSpPr>
        <p:spPr>
          <a:xfrm>
            <a:off x="3611324" y="3493663"/>
            <a:ext cx="864339" cy="276999"/>
          </a:xfrm>
          <a:prstGeom prst="rect">
            <a:avLst/>
          </a:prstGeom>
          <a:noFill/>
        </p:spPr>
        <p:txBody>
          <a:bodyPr wrap="none" rtlCol="0">
            <a:spAutoFit/>
          </a:bodyPr>
          <a:lstStyle/>
          <a:p>
            <a:r>
              <a:rPr lang="en-US" sz="1200" b="1">
                <a:solidFill>
                  <a:schemeClr val="tx1"/>
                </a:solidFill>
                <a:latin typeface="Barlow" panose="00000500000000000000" pitchFamily="2" charset="0"/>
              </a:rPr>
              <a:t>Event Log</a:t>
            </a:r>
          </a:p>
        </p:txBody>
      </p:sp>
      <p:sp>
        <p:nvSpPr>
          <p:cNvPr id="13" name="Hộp Văn bản 12">
            <a:extLst>
              <a:ext uri="{FF2B5EF4-FFF2-40B4-BE49-F238E27FC236}">
                <a16:creationId xmlns:a16="http://schemas.microsoft.com/office/drawing/2014/main" id="{6DD4BC4C-3960-650B-EC85-00FF7E3D87B4}"/>
              </a:ext>
            </a:extLst>
          </p:cNvPr>
          <p:cNvSpPr txBox="1"/>
          <p:nvPr/>
        </p:nvSpPr>
        <p:spPr>
          <a:xfrm>
            <a:off x="5000854" y="3493663"/>
            <a:ext cx="1210588" cy="276999"/>
          </a:xfrm>
          <a:prstGeom prst="rect">
            <a:avLst/>
          </a:prstGeom>
          <a:noFill/>
        </p:spPr>
        <p:txBody>
          <a:bodyPr wrap="none" rtlCol="0">
            <a:spAutoFit/>
          </a:bodyPr>
          <a:lstStyle/>
          <a:p>
            <a:r>
              <a:rPr lang="en-US" sz="1200" b="1">
                <a:solidFill>
                  <a:schemeClr val="tx1"/>
                </a:solidFill>
                <a:latin typeface="Barlow" panose="00000500000000000000" pitchFamily="2" charset="0"/>
              </a:rPr>
              <a:t>Process Mining</a:t>
            </a:r>
          </a:p>
        </p:txBody>
      </p:sp>
      <p:sp>
        <p:nvSpPr>
          <p:cNvPr id="14" name="Hộp Văn bản 13">
            <a:extLst>
              <a:ext uri="{FF2B5EF4-FFF2-40B4-BE49-F238E27FC236}">
                <a16:creationId xmlns:a16="http://schemas.microsoft.com/office/drawing/2014/main" id="{31AF9DCB-CE3B-3359-99C4-E5732FA57C3E}"/>
              </a:ext>
            </a:extLst>
          </p:cNvPr>
          <p:cNvSpPr txBox="1"/>
          <p:nvPr/>
        </p:nvSpPr>
        <p:spPr>
          <a:xfrm>
            <a:off x="6601430" y="3493663"/>
            <a:ext cx="652743" cy="276999"/>
          </a:xfrm>
          <a:prstGeom prst="rect">
            <a:avLst/>
          </a:prstGeom>
          <a:noFill/>
        </p:spPr>
        <p:txBody>
          <a:bodyPr wrap="none" rtlCol="0">
            <a:spAutoFit/>
          </a:bodyPr>
          <a:lstStyle/>
          <a:p>
            <a:r>
              <a:rPr lang="en-US" sz="1200" b="1">
                <a:solidFill>
                  <a:schemeClr val="tx1"/>
                </a:solidFill>
                <a:latin typeface="Barlow" panose="00000500000000000000" pitchFamily="2" charset="0"/>
              </a:rPr>
              <a:t>Insight</a:t>
            </a:r>
          </a:p>
        </p:txBody>
      </p:sp>
      <p:sp>
        <p:nvSpPr>
          <p:cNvPr id="5" name="Text Placeholder 2">
            <a:extLst>
              <a:ext uri="{FF2B5EF4-FFF2-40B4-BE49-F238E27FC236}">
                <a16:creationId xmlns:a16="http://schemas.microsoft.com/office/drawing/2014/main" id="{80952A78-CC65-6AF3-0196-F450B5AB9B30}"/>
              </a:ext>
            </a:extLst>
          </p:cNvPr>
          <p:cNvSpPr txBox="1">
            <a:spLocks/>
          </p:cNvSpPr>
          <p:nvPr/>
        </p:nvSpPr>
        <p:spPr>
          <a:xfrm>
            <a:off x="603886" y="1215981"/>
            <a:ext cx="7704000" cy="8677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139700" indent="0" algn="just">
              <a:lnSpc>
                <a:spcPct val="114999"/>
              </a:lnSpc>
            </a:pPr>
            <a:r>
              <a:rPr lang="vi-VN" sz="1800">
                <a:solidFill>
                  <a:schemeClr val="tx1"/>
                </a:solidFill>
              </a:rPr>
              <a:t>Là một kỹ thuật được thiết kế để áp dụng các phương pháp chuyên biệt nhằm trích xuất các kiến thức hữu ích từ dữ liệu </a:t>
            </a:r>
            <a:r>
              <a:rPr lang="en-US" sz="1800">
                <a:solidFill>
                  <a:schemeClr val="tx1"/>
                </a:solidFill>
              </a:rPr>
              <a:t>event </a:t>
            </a:r>
            <a:r>
              <a:rPr lang="vi-VN" sz="1800">
                <a:solidFill>
                  <a:schemeClr val="tx1"/>
                </a:solidFill>
              </a:rPr>
              <a:t>log của hệ thống thông tin.</a:t>
            </a:r>
          </a:p>
        </p:txBody>
      </p:sp>
    </p:spTree>
    <p:extLst>
      <p:ext uri="{BB962C8B-B14F-4D97-AF65-F5344CB8AC3E}">
        <p14:creationId xmlns:p14="http://schemas.microsoft.com/office/powerpoint/2010/main" val="2994167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8"/>
          <p:cNvSpPr txBox="1">
            <a:spLocks noGrp="1"/>
          </p:cNvSpPr>
          <p:nvPr>
            <p:ph type="title"/>
          </p:nvPr>
        </p:nvSpPr>
        <p:spPr>
          <a:xfrm>
            <a:off x="1298575" y="1911600"/>
            <a:ext cx="6546850" cy="17882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rPr>
              <a:t>TỔNG KẾT VÀ HƯỚNG PHÁT TRIỂN</a:t>
            </a:r>
            <a:endParaRPr>
              <a:effectLst>
                <a:outerShdw blurRad="38100" dist="38100" dir="2700000" algn="tl">
                  <a:srgbClr val="000000">
                    <a:alpha val="43137"/>
                  </a:srgbClr>
                </a:outerShdw>
              </a:effectLst>
            </a:endParaRPr>
          </a:p>
        </p:txBody>
      </p:sp>
      <p:sp>
        <p:nvSpPr>
          <p:cNvPr id="383" name="Google Shape;383;p2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aleway" pitchFamily="2" charset="0"/>
              </a:rPr>
              <a:t>04</a:t>
            </a:r>
            <a:endParaRPr>
              <a:latin typeface="Raleway" pitchFamily="2" charset="0"/>
            </a:endParaRPr>
          </a:p>
        </p:txBody>
      </p:sp>
      <p:sp>
        <p:nvSpPr>
          <p:cNvPr id="384" name="Google Shape;384;p28"/>
          <p:cNvSpPr txBox="1">
            <a:spLocks noGrp="1"/>
          </p:cNvSpPr>
          <p:nvPr>
            <p:ph type="subTitle" idx="1"/>
          </p:nvPr>
        </p:nvSpPr>
        <p:spPr>
          <a:xfrm>
            <a:off x="1298575" y="3699803"/>
            <a:ext cx="6800396" cy="653100"/>
          </a:xfrm>
          <a:prstGeom prst="rect">
            <a:avLst/>
          </a:prstGeom>
        </p:spPr>
        <p:txBody>
          <a:bodyPr spcFirstLastPara="1" wrap="square" lIns="91425" tIns="91425" rIns="91425" bIns="91425" anchor="t" anchorCtr="0">
            <a:noAutofit/>
          </a:bodyPr>
          <a:lstStyle/>
          <a:p>
            <a:r>
              <a:rPr lang="en-US" sz="1800" dirty="0" err="1"/>
              <a:t>Tổng</a:t>
            </a:r>
            <a:r>
              <a:rPr lang="en-US" sz="1800" dirty="0"/>
              <a:t> </a:t>
            </a:r>
            <a:r>
              <a:rPr lang="en-US" sz="1800" dirty="0" err="1"/>
              <a:t>kết</a:t>
            </a:r>
            <a:r>
              <a:rPr lang="en-US" sz="1800"/>
              <a:t> </a:t>
            </a:r>
            <a:r>
              <a:rPr lang="en-US" sz="1800" err="1"/>
              <a:t>những</a:t>
            </a:r>
            <a:r>
              <a:rPr lang="en-US" sz="1800"/>
              <a:t> điểm chính </a:t>
            </a:r>
            <a:r>
              <a:rPr lang="en-US" sz="1800" dirty="0" err="1"/>
              <a:t>và</a:t>
            </a:r>
            <a:r>
              <a:rPr lang="en-US" sz="1800"/>
              <a:t> </a:t>
            </a:r>
            <a:r>
              <a:rPr lang="en-US" sz="1800" dirty="0" err="1"/>
              <a:t>hướng</a:t>
            </a:r>
            <a:r>
              <a:rPr lang="en-US" sz="1800"/>
              <a:t> </a:t>
            </a:r>
            <a:r>
              <a:rPr lang="en-US" sz="1800" dirty="0" err="1"/>
              <a:t>phát</a:t>
            </a:r>
            <a:r>
              <a:rPr lang="en-US" sz="1800"/>
              <a:t> </a:t>
            </a:r>
            <a:r>
              <a:rPr lang="en-US" sz="1800" dirty="0" err="1"/>
              <a:t>triển</a:t>
            </a:r>
            <a:r>
              <a:rPr lang="en-US" sz="1800"/>
              <a:t> </a:t>
            </a:r>
            <a:r>
              <a:rPr lang="en-US" sz="1800" dirty="0" err="1"/>
              <a:t>trong</a:t>
            </a:r>
            <a:r>
              <a:rPr lang="en-US" sz="1800"/>
              <a:t> </a:t>
            </a:r>
            <a:r>
              <a:rPr lang="en-US" sz="1800" dirty="0" err="1"/>
              <a:t>tương</a:t>
            </a:r>
            <a:r>
              <a:rPr lang="en-US" sz="1800"/>
              <a:t> </a:t>
            </a:r>
            <a:r>
              <a:rPr lang="en-US" sz="1800" dirty="0" err="1"/>
              <a:t>lai</a:t>
            </a:r>
            <a:r>
              <a:rPr lang="en-US" sz="1800"/>
              <a:t>.</a:t>
            </a:r>
          </a:p>
        </p:txBody>
      </p:sp>
    </p:spTree>
    <p:extLst>
      <p:ext uri="{BB962C8B-B14F-4D97-AF65-F5344CB8AC3E}">
        <p14:creationId xmlns:p14="http://schemas.microsoft.com/office/powerpoint/2010/main" val="1367220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21B885-924C-DE35-8E27-5A7B3FC25D20}"/>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41</a:t>
            </a:fld>
            <a:endParaRPr lang="en-US">
              <a:latin typeface="Barlow" panose="00000500000000000000" pitchFamily="2" charset="0"/>
              <a:cs typeface="Arial" panose="020B0604020202020204" pitchFamily="34" charset="0"/>
            </a:endParaRPr>
          </a:p>
        </p:txBody>
      </p:sp>
      <p:sp>
        <p:nvSpPr>
          <p:cNvPr id="13" name="Title 3">
            <a:extLst>
              <a:ext uri="{FF2B5EF4-FFF2-40B4-BE49-F238E27FC236}">
                <a16:creationId xmlns:a16="http://schemas.microsoft.com/office/drawing/2014/main" id="{E5C09A61-289F-14BD-0D74-9E65675658D8}"/>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err="1"/>
              <a:t>Tổng</a:t>
            </a:r>
            <a:r>
              <a:rPr lang="en-US"/>
              <a:t> </a:t>
            </a:r>
            <a:r>
              <a:rPr lang="en-US" err="1"/>
              <a:t>kết</a:t>
            </a:r>
            <a:endParaRPr lang="en-US"/>
          </a:p>
        </p:txBody>
      </p:sp>
      <p:sp>
        <p:nvSpPr>
          <p:cNvPr id="15" name="Subtitle 3">
            <a:extLst>
              <a:ext uri="{FF2B5EF4-FFF2-40B4-BE49-F238E27FC236}">
                <a16:creationId xmlns:a16="http://schemas.microsoft.com/office/drawing/2014/main" id="{5A7C0656-3A6B-C0AB-5D94-43D56ADC3D5B}"/>
              </a:ext>
            </a:extLst>
          </p:cNvPr>
          <p:cNvSpPr txBox="1">
            <a:spLocks/>
          </p:cNvSpPr>
          <p:nvPr/>
        </p:nvSpPr>
        <p:spPr>
          <a:xfrm>
            <a:off x="720000" y="1347250"/>
            <a:ext cx="7833450" cy="28818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algn="just"/>
            <a:r>
              <a:rPr lang="vi-VN" dirty="0"/>
              <a:t>Trong khóa luận </a:t>
            </a:r>
            <a:r>
              <a:rPr lang="vi-VN"/>
              <a:t>này</a:t>
            </a:r>
            <a:r>
              <a:rPr lang="vi-VN" dirty="0"/>
              <a:t>, chúng em đã tìm hiểu</a:t>
            </a:r>
            <a:r>
              <a:rPr lang="vi-VN"/>
              <a:t> </a:t>
            </a:r>
            <a:r>
              <a:rPr lang="en-US" dirty="0" err="1"/>
              <a:t>và</a:t>
            </a:r>
            <a:r>
              <a:rPr lang="en-US" dirty="0"/>
              <a:t> </a:t>
            </a:r>
            <a:r>
              <a:rPr lang="en-US" dirty="0" err="1"/>
              <a:t>trình</a:t>
            </a:r>
            <a:r>
              <a:rPr lang="en-US" dirty="0"/>
              <a:t> </a:t>
            </a:r>
            <a:r>
              <a:rPr lang="en-US" dirty="0" err="1"/>
              <a:t>bày</a:t>
            </a:r>
            <a:r>
              <a:rPr lang="en-US" dirty="0"/>
              <a:t> </a:t>
            </a:r>
            <a:r>
              <a:rPr lang="vi-VN" dirty="0"/>
              <a:t>một </a:t>
            </a:r>
            <a:r>
              <a:rPr lang="vi-VN"/>
              <a:t>phương pháp </a:t>
            </a:r>
            <a:r>
              <a:rPr lang="vi-VN" dirty="0"/>
              <a:t>mới </a:t>
            </a:r>
            <a:r>
              <a:rPr lang="vi-VN"/>
              <a:t>trong </a:t>
            </a:r>
            <a:r>
              <a:rPr lang="vi-VN" dirty="0"/>
              <a:t>lĩnh vực khai thác </a:t>
            </a:r>
            <a:r>
              <a:rPr lang="vi-VN"/>
              <a:t>quy trình</a:t>
            </a:r>
            <a:r>
              <a:rPr lang="en-US" dirty="0"/>
              <a:t> </a:t>
            </a:r>
            <a:r>
              <a:rPr lang="en-US" dirty="0" err="1"/>
              <a:t>đó</a:t>
            </a:r>
            <a:r>
              <a:rPr lang="en-US" dirty="0"/>
              <a:t> </a:t>
            </a:r>
            <a:r>
              <a:rPr lang="en-US" dirty="0" err="1"/>
              <a:t>là</a:t>
            </a:r>
            <a:r>
              <a:rPr lang="en-US" dirty="0"/>
              <a:t> </a:t>
            </a:r>
            <a:r>
              <a:rPr lang="vi-VN" dirty="0"/>
              <a:t>phương pháp xem xét </a:t>
            </a:r>
            <a:r>
              <a:rPr lang="vi-VN"/>
              <a:t>nhiều đối tượng</a:t>
            </a:r>
            <a:r>
              <a:rPr lang="en-US" dirty="0"/>
              <a:t>.</a:t>
            </a:r>
            <a:endParaRPr lang="en-US"/>
          </a:p>
          <a:p>
            <a:pPr algn="just"/>
            <a:r>
              <a:rPr lang="vi-VN" dirty="0"/>
              <a:t>Cài đặt lại được từ đầu </a:t>
            </a:r>
            <a:r>
              <a:rPr lang="vi-VN"/>
              <a:t>phương pháp</a:t>
            </a:r>
            <a:r>
              <a:rPr lang="en-US" dirty="0"/>
              <a:t> </a:t>
            </a:r>
            <a:r>
              <a:rPr lang="en-US" dirty="0" err="1"/>
              <a:t>và</a:t>
            </a:r>
            <a:r>
              <a:rPr lang="en-US" dirty="0"/>
              <a:t> </a:t>
            </a:r>
            <a:r>
              <a:rPr lang="en-US" dirty="0" err="1"/>
              <a:t>chỉnh</a:t>
            </a:r>
            <a:r>
              <a:rPr lang="en-US" dirty="0"/>
              <a:t> </a:t>
            </a:r>
            <a:r>
              <a:rPr lang="en-US" dirty="0" err="1"/>
              <a:t>sửa</a:t>
            </a:r>
            <a:r>
              <a:rPr lang="en-US" dirty="0"/>
              <a:t> </a:t>
            </a:r>
            <a:r>
              <a:rPr lang="en-US" err="1"/>
              <a:t>lại</a:t>
            </a:r>
            <a:r>
              <a:rPr lang="en-US"/>
              <a:t> </a:t>
            </a:r>
            <a:r>
              <a:rPr lang="en-US" err="1"/>
              <a:t>những</a:t>
            </a:r>
            <a:r>
              <a:rPr lang="en-US"/>
              <a:t> điểm chưa </a:t>
            </a:r>
            <a:r>
              <a:rPr lang="en-US" dirty="0" err="1"/>
              <a:t>chính</a:t>
            </a:r>
            <a:r>
              <a:rPr lang="en-US" dirty="0"/>
              <a:t> </a:t>
            </a:r>
            <a:r>
              <a:rPr lang="en-US" dirty="0" err="1"/>
              <a:t>xác</a:t>
            </a:r>
            <a:r>
              <a:rPr lang="en-US" dirty="0"/>
              <a:t> </a:t>
            </a:r>
            <a:r>
              <a:rPr lang="en-US"/>
              <a:t>ở </a:t>
            </a:r>
            <a:r>
              <a:rPr lang="en-US" err="1"/>
              <a:t>cài</a:t>
            </a:r>
            <a:r>
              <a:rPr lang="en-US" dirty="0"/>
              <a:t> </a:t>
            </a:r>
            <a:r>
              <a:rPr lang="en-US" dirty="0" err="1"/>
              <a:t>đặt</a:t>
            </a:r>
            <a:r>
              <a:rPr lang="en-US" dirty="0"/>
              <a:t> </a:t>
            </a:r>
            <a:r>
              <a:rPr lang="en-US" dirty="0" err="1"/>
              <a:t>của</a:t>
            </a:r>
            <a:r>
              <a:rPr lang="en-US" dirty="0"/>
              <a:t> </a:t>
            </a:r>
            <a:r>
              <a:rPr lang="en-US" dirty="0" err="1"/>
              <a:t>tác</a:t>
            </a:r>
            <a:r>
              <a:rPr lang="en-US" dirty="0"/>
              <a:t> </a:t>
            </a:r>
            <a:r>
              <a:rPr lang="en-US" dirty="0" err="1"/>
              <a:t>giả</a:t>
            </a:r>
            <a:r>
              <a:rPr lang="en-US" dirty="0"/>
              <a:t> </a:t>
            </a:r>
            <a:r>
              <a:rPr lang="en-US" dirty="0" err="1"/>
              <a:t>và</a:t>
            </a:r>
            <a:r>
              <a:rPr lang="en-US" dirty="0"/>
              <a:t> c</a:t>
            </a:r>
            <a:r>
              <a:rPr lang="vi-VN" dirty="0"/>
              <a:t>ó được </a:t>
            </a:r>
            <a:r>
              <a:rPr lang="vi-VN"/>
              <a:t>các </a:t>
            </a:r>
            <a:r>
              <a:rPr lang="vi-VN" dirty="0"/>
              <a:t>kết quả thí nghiệm </a:t>
            </a:r>
            <a:r>
              <a:rPr lang="en-US" dirty="0" err="1"/>
              <a:t>từ</a:t>
            </a:r>
            <a:r>
              <a:rPr lang="en-US" dirty="0"/>
              <a:t> </a:t>
            </a:r>
            <a:r>
              <a:rPr lang="en-US" dirty="0" err="1"/>
              <a:t>cài</a:t>
            </a:r>
            <a:r>
              <a:rPr lang="en-US" dirty="0"/>
              <a:t> </a:t>
            </a:r>
            <a:r>
              <a:rPr lang="en-US" dirty="0" err="1"/>
              <a:t>đặt</a:t>
            </a:r>
            <a:r>
              <a:rPr lang="en-US" dirty="0"/>
              <a:t> </a:t>
            </a:r>
            <a:r>
              <a:rPr lang="en-US" dirty="0" err="1"/>
              <a:t>khóa</a:t>
            </a:r>
            <a:r>
              <a:rPr lang="en-US" dirty="0"/>
              <a:t> </a:t>
            </a:r>
            <a:r>
              <a:rPr lang="en-US" dirty="0" err="1"/>
              <a:t>luận</a:t>
            </a:r>
            <a:r>
              <a:rPr lang="en-US" dirty="0"/>
              <a:t> </a:t>
            </a:r>
            <a:r>
              <a:rPr lang="en-US" dirty="0" err="1"/>
              <a:t>này</a:t>
            </a:r>
            <a:r>
              <a:rPr lang="en-US" dirty="0"/>
              <a:t>.</a:t>
            </a:r>
          </a:p>
          <a:p>
            <a:pPr algn="just"/>
            <a:r>
              <a:rPr lang="vi-VN" dirty="0"/>
              <a:t>Có được </a:t>
            </a:r>
            <a:r>
              <a:rPr lang="vi-VN"/>
              <a:t>các </a:t>
            </a:r>
            <a:r>
              <a:rPr lang="vi-VN" dirty="0"/>
              <a:t>kết quả thí nghiệm </a:t>
            </a:r>
            <a:r>
              <a:rPr lang="en-US" dirty="0" err="1"/>
              <a:t>mở</a:t>
            </a:r>
            <a:r>
              <a:rPr lang="en-US" dirty="0"/>
              <a:t> </a:t>
            </a:r>
            <a:r>
              <a:rPr lang="en-US" dirty="0" err="1"/>
              <a:t>rộng</a:t>
            </a:r>
            <a:r>
              <a:rPr lang="en-US" dirty="0"/>
              <a:t> </a:t>
            </a:r>
            <a:r>
              <a:rPr lang="vi-VN" dirty="0"/>
              <a:t>để thấy rõ hơn về ưu/</a:t>
            </a:r>
            <a:r>
              <a:rPr lang="vi-VN"/>
              <a:t>nhược</a:t>
            </a:r>
            <a:r>
              <a:rPr lang="en-US"/>
              <a:t> điểm</a:t>
            </a:r>
            <a:r>
              <a:rPr lang="vi-VN"/>
              <a:t> </a:t>
            </a:r>
            <a:r>
              <a:rPr lang="vi-VN" dirty="0"/>
              <a:t>của phương pháp</a:t>
            </a:r>
            <a:r>
              <a:rPr lang="en-US"/>
              <a:t>.</a:t>
            </a:r>
            <a:endParaRPr lang="en-US" dirty="0"/>
          </a:p>
          <a:p>
            <a:pPr marL="139700" indent="0" algn="just">
              <a:buNone/>
            </a:pPr>
            <a:endParaRPr lang="en-US" dirty="0"/>
          </a:p>
          <a:p>
            <a:pPr marL="139700" indent="0" algn="just">
              <a:buNone/>
            </a:pPr>
            <a:endParaRPr lang="en-US" dirty="0"/>
          </a:p>
        </p:txBody>
      </p:sp>
      <p:sp>
        <p:nvSpPr>
          <p:cNvPr id="2" name="TextBox 1">
            <a:extLst>
              <a:ext uri="{FF2B5EF4-FFF2-40B4-BE49-F238E27FC236}">
                <a16:creationId xmlns:a16="http://schemas.microsoft.com/office/drawing/2014/main" id="{6C3DF134-45EF-8972-F10E-953574DE16E6}"/>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41</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4137681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21B885-924C-DE35-8E27-5A7B3FC25D20}"/>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42</a:t>
            </a:fld>
            <a:endParaRPr lang="en-US">
              <a:latin typeface="Barlow" panose="00000500000000000000" pitchFamily="2" charset="0"/>
              <a:cs typeface="Arial" panose="020B0604020202020204" pitchFamily="34" charset="0"/>
            </a:endParaRPr>
          </a:p>
        </p:txBody>
      </p:sp>
      <p:sp>
        <p:nvSpPr>
          <p:cNvPr id="13" name="Title 3">
            <a:extLst>
              <a:ext uri="{FF2B5EF4-FFF2-40B4-BE49-F238E27FC236}">
                <a16:creationId xmlns:a16="http://schemas.microsoft.com/office/drawing/2014/main" id="{E5C09A61-289F-14BD-0D74-9E65675658D8}"/>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err="1"/>
              <a:t>Hướng</a:t>
            </a:r>
            <a:r>
              <a:rPr lang="en-US"/>
              <a:t> </a:t>
            </a:r>
            <a:r>
              <a:rPr lang="en-US" err="1"/>
              <a:t>phát</a:t>
            </a:r>
            <a:r>
              <a:rPr lang="en-US"/>
              <a:t> </a:t>
            </a:r>
            <a:r>
              <a:rPr lang="en-US" err="1"/>
              <a:t>triển</a:t>
            </a:r>
            <a:endParaRPr lang="en-US"/>
          </a:p>
        </p:txBody>
      </p:sp>
      <p:sp>
        <p:nvSpPr>
          <p:cNvPr id="15" name="Subtitle 3">
            <a:extLst>
              <a:ext uri="{FF2B5EF4-FFF2-40B4-BE49-F238E27FC236}">
                <a16:creationId xmlns:a16="http://schemas.microsoft.com/office/drawing/2014/main" id="{5A7C0656-3A6B-C0AB-5D94-43D56ADC3D5B}"/>
              </a:ext>
            </a:extLst>
          </p:cNvPr>
          <p:cNvSpPr txBox="1">
            <a:spLocks/>
          </p:cNvSpPr>
          <p:nvPr/>
        </p:nvSpPr>
        <p:spPr>
          <a:xfrm>
            <a:off x="720000" y="1347250"/>
            <a:ext cx="7833450" cy="3021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algn="just"/>
            <a:r>
              <a:rPr lang="en-US"/>
              <a:t>M</a:t>
            </a:r>
            <a:r>
              <a:rPr lang="vi-VN"/>
              <a:t>ở rộng để hỗ trợ phân tích hiệu năng ngay cả khi dữ liệu </a:t>
            </a:r>
            <a:r>
              <a:rPr lang="vi-VN" err="1"/>
              <a:t>event</a:t>
            </a:r>
            <a:r>
              <a:rPr lang="vi-VN"/>
              <a:t> </a:t>
            </a:r>
            <a:r>
              <a:rPr lang="vi-VN" err="1"/>
              <a:t>log</a:t>
            </a:r>
            <a:r>
              <a:rPr lang="vi-VN"/>
              <a:t> không tuân thủ các quy tắc nhất định</a:t>
            </a:r>
            <a:r>
              <a:rPr lang="en-US"/>
              <a:t>.</a:t>
            </a:r>
          </a:p>
          <a:p>
            <a:pPr algn="just"/>
            <a:r>
              <a:rPr lang="en-US" err="1"/>
              <a:t>Phát</a:t>
            </a:r>
            <a:r>
              <a:rPr lang="en-US"/>
              <a:t> </a:t>
            </a:r>
            <a:r>
              <a:rPr lang="vi-VN"/>
              <a:t>triển để phân tích hiệu năng tập trung vào từng đối tượng dựa trên dữ liệu </a:t>
            </a:r>
            <a:r>
              <a:rPr lang="vi-VN" err="1"/>
              <a:t>event</a:t>
            </a:r>
            <a:r>
              <a:rPr lang="vi-VN"/>
              <a:t> </a:t>
            </a:r>
            <a:r>
              <a:rPr lang="vi-VN" err="1"/>
              <a:t>log</a:t>
            </a:r>
            <a:r>
              <a:rPr lang="vi-VN"/>
              <a:t> mà không cần phụ thuộc quá nhiều vào các mô hình quy trình</a:t>
            </a:r>
            <a:r>
              <a:rPr lang="en-US"/>
              <a:t>.</a:t>
            </a:r>
          </a:p>
          <a:p>
            <a:pPr algn="just"/>
            <a:r>
              <a:rPr lang="en-US"/>
              <a:t>X</a:t>
            </a:r>
            <a:r>
              <a:rPr lang="vi-VN"/>
              <a:t>ây dựng và tính toán các chỉ số hiệu năng mới, thú vị hơn, xem xét sự tương tác giữa các đối tượng để cung cấp các phân tích sâu sắc và toàn diện hơn về hiệu năng của quy trình</a:t>
            </a:r>
            <a:r>
              <a:rPr lang="en-US"/>
              <a:t>.</a:t>
            </a:r>
          </a:p>
        </p:txBody>
      </p:sp>
      <p:sp>
        <p:nvSpPr>
          <p:cNvPr id="2" name="TextBox 1">
            <a:extLst>
              <a:ext uri="{FF2B5EF4-FFF2-40B4-BE49-F238E27FC236}">
                <a16:creationId xmlns:a16="http://schemas.microsoft.com/office/drawing/2014/main" id="{6C3DF134-45EF-8972-F10E-953574DE16E6}"/>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42</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2067442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D082-B1A4-F0E3-EB18-DB4A2F56D2C4}"/>
              </a:ext>
            </a:extLst>
          </p:cNvPr>
          <p:cNvSpPr>
            <a:spLocks noGrp="1"/>
          </p:cNvSpPr>
          <p:nvPr>
            <p:ph type="title"/>
          </p:nvPr>
        </p:nvSpPr>
        <p:spPr/>
        <p:txBody>
          <a:bodyPr/>
          <a:lstStyle/>
          <a:p>
            <a:r>
              <a:rPr lang="en-US" sz="6000"/>
              <a:t>CẢM ƠN THẦY CÔ</a:t>
            </a:r>
            <a:br>
              <a:rPr lang="en-US" sz="6000"/>
            </a:br>
            <a:r>
              <a:rPr lang="en-US" sz="6000">
                <a:solidFill>
                  <a:schemeClr val="accent1"/>
                </a:solidFill>
              </a:rPr>
              <a:t>ĐÃ LẮNG NGHE</a:t>
            </a:r>
          </a:p>
        </p:txBody>
      </p:sp>
    </p:spTree>
    <p:extLst>
      <p:ext uri="{BB962C8B-B14F-4D97-AF65-F5344CB8AC3E}">
        <p14:creationId xmlns:p14="http://schemas.microsoft.com/office/powerpoint/2010/main" val="452433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2EBF66BB-E253-6884-1C14-CB34EF661A47}"/>
              </a:ext>
            </a:extLst>
          </p:cNvPr>
          <p:cNvSpPr>
            <a:spLocks noGrp="1"/>
          </p:cNvSpPr>
          <p:nvPr>
            <p:ph type="title"/>
          </p:nvPr>
        </p:nvSpPr>
        <p:spPr/>
        <p:txBody>
          <a:bodyPr/>
          <a:lstStyle/>
          <a:p>
            <a:r>
              <a:rPr lang="en-US" err="1">
                <a:solidFill>
                  <a:schemeClr val="tx1"/>
                </a:solidFill>
                <a:latin typeface="Quicksand" pitchFamily="2" charset="0"/>
              </a:rPr>
              <a:t>Dữ</a:t>
            </a:r>
            <a:r>
              <a:rPr lang="en-US">
                <a:solidFill>
                  <a:schemeClr val="tx1"/>
                </a:solidFill>
                <a:latin typeface="Quicksand" pitchFamily="2" charset="0"/>
              </a:rPr>
              <a:t> </a:t>
            </a:r>
            <a:r>
              <a:rPr lang="en-US" err="1">
                <a:solidFill>
                  <a:schemeClr val="tx1"/>
                </a:solidFill>
                <a:latin typeface="Quicksand" pitchFamily="2" charset="0"/>
              </a:rPr>
              <a:t>liệu</a:t>
            </a:r>
            <a:r>
              <a:rPr lang="en-US">
                <a:solidFill>
                  <a:schemeClr val="tx1"/>
                </a:solidFill>
                <a:latin typeface="Quicksand" pitchFamily="2" charset="0"/>
              </a:rPr>
              <a:t> </a:t>
            </a:r>
            <a:r>
              <a:rPr lang="en-US" err="1">
                <a:solidFill>
                  <a:schemeClr val="tx1"/>
                </a:solidFill>
                <a:latin typeface="Quicksand" pitchFamily="2" charset="0"/>
              </a:rPr>
              <a:t>đầu</a:t>
            </a:r>
            <a:r>
              <a:rPr lang="en-US">
                <a:solidFill>
                  <a:schemeClr val="tx1"/>
                </a:solidFill>
                <a:latin typeface="Quicksand" pitchFamily="2" charset="0"/>
              </a:rPr>
              <a:t> </a:t>
            </a:r>
            <a:r>
              <a:rPr lang="en-US" err="1">
                <a:solidFill>
                  <a:schemeClr val="tx1"/>
                </a:solidFill>
                <a:latin typeface="Quicksand" pitchFamily="2" charset="0"/>
              </a:rPr>
              <a:t>vào</a:t>
            </a:r>
            <a:r>
              <a:rPr lang="en-US">
                <a:solidFill>
                  <a:schemeClr val="tx1"/>
                </a:solidFill>
                <a:latin typeface="Quicksand" pitchFamily="2" charset="0"/>
              </a:rPr>
              <a:t> </a:t>
            </a:r>
            <a:r>
              <a:rPr lang="en-US" err="1">
                <a:solidFill>
                  <a:schemeClr val="tx1"/>
                </a:solidFill>
                <a:latin typeface="Quicksand" pitchFamily="2" charset="0"/>
              </a:rPr>
              <a:t>và</a:t>
            </a:r>
            <a:r>
              <a:rPr lang="en-US">
                <a:solidFill>
                  <a:schemeClr val="tx1"/>
                </a:solidFill>
                <a:latin typeface="Quicksand" pitchFamily="2" charset="0"/>
              </a:rPr>
              <a:t> </a:t>
            </a:r>
            <a:r>
              <a:rPr lang="en-US" err="1">
                <a:solidFill>
                  <a:schemeClr val="tx1"/>
                </a:solidFill>
                <a:latin typeface="Quicksand" pitchFamily="2" charset="0"/>
              </a:rPr>
              <a:t>yêu</a:t>
            </a:r>
            <a:r>
              <a:rPr lang="en-US">
                <a:solidFill>
                  <a:schemeClr val="tx1"/>
                </a:solidFill>
                <a:latin typeface="Quicksand" pitchFamily="2" charset="0"/>
              </a:rPr>
              <a:t> </a:t>
            </a:r>
            <a:r>
              <a:rPr lang="en-US" err="1">
                <a:solidFill>
                  <a:schemeClr val="tx1"/>
                </a:solidFill>
                <a:latin typeface="Quicksand" pitchFamily="2" charset="0"/>
              </a:rPr>
              <a:t>cầu</a:t>
            </a:r>
            <a:r>
              <a:rPr lang="en-US">
                <a:solidFill>
                  <a:schemeClr val="tx1"/>
                </a:solidFill>
                <a:latin typeface="Quicksand" pitchFamily="2" charset="0"/>
              </a:rPr>
              <a:t> </a:t>
            </a:r>
            <a:r>
              <a:rPr lang="en-US" err="1">
                <a:solidFill>
                  <a:schemeClr val="tx1"/>
                </a:solidFill>
                <a:latin typeface="Quicksand" pitchFamily="2" charset="0"/>
              </a:rPr>
              <a:t>của</a:t>
            </a:r>
            <a:r>
              <a:rPr lang="en-US">
                <a:solidFill>
                  <a:schemeClr val="tx1"/>
                </a:solidFill>
                <a:latin typeface="Quicksand" pitchFamily="2" charset="0"/>
              </a:rPr>
              <a:t> </a:t>
            </a:r>
            <a:r>
              <a:rPr lang="en-US" err="1">
                <a:solidFill>
                  <a:schemeClr val="tx1"/>
                </a:solidFill>
                <a:latin typeface="Quicksand" pitchFamily="2" charset="0"/>
              </a:rPr>
              <a:t>bài</a:t>
            </a:r>
            <a:r>
              <a:rPr lang="en-US">
                <a:solidFill>
                  <a:schemeClr val="tx1"/>
                </a:solidFill>
                <a:latin typeface="Quicksand" pitchFamily="2" charset="0"/>
              </a:rPr>
              <a:t> </a:t>
            </a:r>
            <a:r>
              <a:rPr lang="en-US" err="1">
                <a:solidFill>
                  <a:schemeClr val="tx1"/>
                </a:solidFill>
                <a:latin typeface="Quicksand" pitchFamily="2" charset="0"/>
              </a:rPr>
              <a:t>toán</a:t>
            </a:r>
            <a:endParaRPr lang="en-US">
              <a:solidFill>
                <a:schemeClr val="tx1"/>
              </a:solidFill>
              <a:latin typeface="Quicksand" pitchFamily="2" charset="0"/>
            </a:endParaRPr>
          </a:p>
        </p:txBody>
      </p:sp>
      <p:sp>
        <p:nvSpPr>
          <p:cNvPr id="3" name="TextBox 2">
            <a:extLst>
              <a:ext uri="{FF2B5EF4-FFF2-40B4-BE49-F238E27FC236}">
                <a16:creationId xmlns:a16="http://schemas.microsoft.com/office/drawing/2014/main" id="{9FB2EBF7-ECB2-7FCD-7A47-66561B9805CB}"/>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solidFill>
                  <a:schemeClr val="tx1"/>
                </a:solidFill>
                <a:latin typeface="Barlow" panose="00000500000000000000" pitchFamily="2" charset="0"/>
                <a:cs typeface="Arial" panose="020B0604020202020204" pitchFamily="34" charset="0"/>
              </a:rPr>
              <a:pPr algn="ctr"/>
              <a:t>44</a:t>
            </a:fld>
            <a:endParaRPr lang="en-US">
              <a:solidFill>
                <a:schemeClr val="tx1"/>
              </a:solidFill>
              <a:latin typeface="Barlow" panose="00000500000000000000" pitchFamily="2"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458A972C-B8DF-A940-1B25-F9733C431E64}"/>
              </a:ext>
            </a:extLst>
          </p:cNvPr>
          <p:cNvGraphicFramePr>
            <a:graphicFrameLocks noGrp="1"/>
          </p:cNvGraphicFramePr>
          <p:nvPr/>
        </p:nvGraphicFramePr>
        <p:xfrm>
          <a:off x="1795816" y="1189320"/>
          <a:ext cx="5552368" cy="3337560"/>
        </p:xfrm>
        <a:graphic>
          <a:graphicData uri="http://schemas.openxmlformats.org/drawingml/2006/table">
            <a:tbl>
              <a:tblPr firstRow="1" bandRow="1">
                <a:tableStyleId>{2B37E49E-D465-40B9-9BB2-4190C7215D12}</a:tableStyleId>
              </a:tblPr>
              <a:tblGrid>
                <a:gridCol w="601980">
                  <a:extLst>
                    <a:ext uri="{9D8B030D-6E8A-4147-A177-3AD203B41FA5}">
                      <a16:colId xmlns:a16="http://schemas.microsoft.com/office/drawing/2014/main" val="1892012287"/>
                    </a:ext>
                  </a:extLst>
                </a:gridCol>
                <a:gridCol w="1897380">
                  <a:extLst>
                    <a:ext uri="{9D8B030D-6E8A-4147-A177-3AD203B41FA5}">
                      <a16:colId xmlns:a16="http://schemas.microsoft.com/office/drawing/2014/main" val="4291875552"/>
                    </a:ext>
                  </a:extLst>
                </a:gridCol>
                <a:gridCol w="690880">
                  <a:extLst>
                    <a:ext uri="{9D8B030D-6E8A-4147-A177-3AD203B41FA5}">
                      <a16:colId xmlns:a16="http://schemas.microsoft.com/office/drawing/2014/main" val="804810846"/>
                    </a:ext>
                  </a:extLst>
                </a:gridCol>
                <a:gridCol w="1021080">
                  <a:extLst>
                    <a:ext uri="{9D8B030D-6E8A-4147-A177-3AD203B41FA5}">
                      <a16:colId xmlns:a16="http://schemas.microsoft.com/office/drawing/2014/main" val="2089998686"/>
                    </a:ext>
                  </a:extLst>
                </a:gridCol>
                <a:gridCol w="728980">
                  <a:extLst>
                    <a:ext uri="{9D8B030D-6E8A-4147-A177-3AD203B41FA5}">
                      <a16:colId xmlns:a16="http://schemas.microsoft.com/office/drawing/2014/main" val="4250539067"/>
                    </a:ext>
                  </a:extLst>
                </a:gridCol>
                <a:gridCol w="612068">
                  <a:extLst>
                    <a:ext uri="{9D8B030D-6E8A-4147-A177-3AD203B41FA5}">
                      <a16:colId xmlns:a16="http://schemas.microsoft.com/office/drawing/2014/main" val="3964834807"/>
                    </a:ext>
                  </a:extLst>
                </a:gridCol>
              </a:tblGrid>
              <a:tr h="370840">
                <a:tc>
                  <a:txBody>
                    <a:bodyPr/>
                    <a:lstStyle/>
                    <a:p>
                      <a:pPr algn="ctr"/>
                      <a:r>
                        <a:rPr lang="en-US" sz="1800"/>
                        <a:t>eID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Start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802320"/>
                  </a:ext>
                </a:extLst>
              </a:tr>
              <a:tr h="370840">
                <a:tc>
                  <a:txBody>
                    <a:bodyPr/>
                    <a:lstStyle/>
                    <a:p>
                      <a:pPr algn="ctr"/>
                      <a:r>
                        <a:rPr lang="en-US" sz="1800"/>
                        <a:t>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a:t>Prepare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94398"/>
                  </a:ext>
                </a:extLst>
              </a:tr>
              <a:tr h="370840">
                <a:tc>
                  <a:txBody>
                    <a:bodyPr/>
                    <a:lstStyle/>
                    <a:p>
                      <a:pPr algn="ctr"/>
                      <a:r>
                        <a:rPr lang="en-US" sz="1800"/>
                        <a:t>e2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a:t>Take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S1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0648407"/>
                  </a:ext>
                </a:extLst>
              </a:tr>
              <a:tr h="370840">
                <a:tc>
                  <a:txBody>
                    <a:bodyPr/>
                    <a:lstStyle/>
                    <a:p>
                      <a:pPr algn="ctr"/>
                      <a:r>
                        <a:rPr lang="en-US" sz="1800"/>
                        <a:t>e3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a:t>Take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0198006"/>
                  </a:ext>
                </a:extLst>
              </a:tr>
              <a:tr h="370840">
                <a:tc>
                  <a:txBody>
                    <a:bodyPr/>
                    <a:lstStyle/>
                    <a:p>
                      <a:pPr algn="ctr"/>
                      <a:r>
                        <a:rPr lang="en-US" sz="1800"/>
                        <a:t>e4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a:t>Conduct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S1, 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936952"/>
                  </a:ext>
                </a:extLst>
              </a:tr>
              <a:tr h="370840">
                <a:tc>
                  <a:txBody>
                    <a:bodyPr/>
                    <a:lstStyle/>
                    <a:p>
                      <a:pPr algn="ctr"/>
                      <a:r>
                        <a:rPr lang="en-US" sz="1800"/>
                        <a:t>e5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a:t>Publish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774330"/>
                  </a:ext>
                </a:extLst>
              </a:tr>
              <a:tr h="370840">
                <a:tc>
                  <a:txBody>
                    <a:bodyPr/>
                    <a:lstStyle/>
                    <a:p>
                      <a:pPr algn="ctr"/>
                      <a:r>
                        <a:rPr lang="en-US" sz="1800"/>
                        <a:t>e6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a:t>Transfer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S1, 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285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179242"/>
                  </a:ext>
                </a:extLst>
              </a:tr>
              <a:tr h="370840">
                <a:tc>
                  <a:txBody>
                    <a:bodyPr/>
                    <a:lstStyle/>
                    <a:p>
                      <a:pPr algn="ctr"/>
                      <a:r>
                        <a:rPr lang="en-US" sz="1800"/>
                        <a:t>e7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a:t>Clear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S1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0216304"/>
                  </a:ext>
                </a:extLst>
              </a:tr>
              <a:tr h="370840">
                <a:tc>
                  <a:txBody>
                    <a:bodyPr/>
                    <a:lstStyle/>
                    <a:p>
                      <a:pPr algn="ctr"/>
                      <a:r>
                        <a:rPr lang="en-US" sz="1800"/>
                        <a:t>e8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a:t>Clear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860651"/>
                  </a:ext>
                </a:extLst>
              </a:tr>
            </a:tbl>
          </a:graphicData>
        </a:graphic>
      </p:graphicFrame>
    </p:spTree>
    <p:extLst>
      <p:ext uri="{BB962C8B-B14F-4D97-AF65-F5344CB8AC3E}">
        <p14:creationId xmlns:p14="http://schemas.microsoft.com/office/powerpoint/2010/main" val="3484583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2EBF7-ECB2-7FCD-7A47-66561B9805CB}"/>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solidFill>
                  <a:schemeClr val="tx1"/>
                </a:solidFill>
                <a:latin typeface="Barlow" panose="00000500000000000000" pitchFamily="2" charset="0"/>
                <a:cs typeface="Arial" panose="020B0604020202020204" pitchFamily="34" charset="0"/>
              </a:rPr>
              <a:pPr algn="ctr"/>
              <a:t>45</a:t>
            </a:fld>
            <a:endParaRPr lang="en-US">
              <a:solidFill>
                <a:schemeClr val="tx1"/>
              </a:solidFill>
              <a:latin typeface="Barlow" panose="00000500000000000000" pitchFamily="2"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3C6E803C-A1B2-499E-F009-AD0EB16ADD9B}"/>
              </a:ext>
            </a:extLst>
          </p:cNvPr>
          <p:cNvPicPr>
            <a:picLocks noChangeAspect="1"/>
          </p:cNvPicPr>
          <p:nvPr/>
        </p:nvPicPr>
        <p:blipFill>
          <a:blip r:embed="rId3"/>
          <a:stretch>
            <a:fillRect/>
          </a:stretch>
        </p:blipFill>
        <p:spPr>
          <a:xfrm>
            <a:off x="74523" y="310467"/>
            <a:ext cx="4750238" cy="4695785"/>
          </a:xfrm>
          <a:prstGeom prst="rect">
            <a:avLst/>
          </a:prstGeom>
        </p:spPr>
      </p:pic>
      <p:pic>
        <p:nvPicPr>
          <p:cNvPr id="8" name="Picture 7">
            <a:extLst>
              <a:ext uri="{FF2B5EF4-FFF2-40B4-BE49-F238E27FC236}">
                <a16:creationId xmlns:a16="http://schemas.microsoft.com/office/drawing/2014/main" id="{55A725B2-8F65-238B-C639-E5B613888DA6}"/>
              </a:ext>
            </a:extLst>
          </p:cNvPr>
          <p:cNvPicPr>
            <a:picLocks noChangeAspect="1"/>
          </p:cNvPicPr>
          <p:nvPr/>
        </p:nvPicPr>
        <p:blipFill>
          <a:blip r:embed="rId4"/>
          <a:srcRect/>
          <a:stretch/>
        </p:blipFill>
        <p:spPr>
          <a:xfrm>
            <a:off x="6048531" y="930417"/>
            <a:ext cx="1909051" cy="3743650"/>
          </a:xfrm>
          <a:prstGeom prst="rect">
            <a:avLst/>
          </a:prstGeom>
        </p:spPr>
      </p:pic>
      <p:sp>
        <p:nvSpPr>
          <p:cNvPr id="9" name="Rectangle: Rounded Corners 8">
            <a:extLst>
              <a:ext uri="{FF2B5EF4-FFF2-40B4-BE49-F238E27FC236}">
                <a16:creationId xmlns:a16="http://schemas.microsoft.com/office/drawing/2014/main" id="{3CC4CECD-E8AF-CF6D-E4F5-0A79DAAC302A}"/>
              </a:ext>
            </a:extLst>
          </p:cNvPr>
          <p:cNvSpPr/>
          <p:nvPr/>
        </p:nvSpPr>
        <p:spPr>
          <a:xfrm>
            <a:off x="8103311" y="1309756"/>
            <a:ext cx="622336" cy="37011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(t2,e2)</a:t>
            </a:r>
          </a:p>
          <a:p>
            <a:pPr algn="ctr"/>
            <a:r>
              <a:rPr lang="en-US" sz="1100">
                <a:ln w="0"/>
                <a:solidFill>
                  <a:schemeClr val="bg1"/>
                </a:solidFill>
                <a:effectLst>
                  <a:outerShdw blurRad="38100" dist="19050" dir="2700000" algn="tl" rotWithShape="0">
                    <a:schemeClr val="dk1">
                      <a:alpha val="40000"/>
                    </a:schemeClr>
                  </a:outerShdw>
                </a:effectLst>
              </a:rPr>
              <a:t>(t2,e3)</a:t>
            </a:r>
          </a:p>
        </p:txBody>
      </p:sp>
      <p:sp>
        <p:nvSpPr>
          <p:cNvPr id="10" name="Rectangle: Rounded Corners 9">
            <a:extLst>
              <a:ext uri="{FF2B5EF4-FFF2-40B4-BE49-F238E27FC236}">
                <a16:creationId xmlns:a16="http://schemas.microsoft.com/office/drawing/2014/main" id="{70C1B1AB-CA9F-CF33-C8DA-6E9E811719FF}"/>
              </a:ext>
            </a:extLst>
          </p:cNvPr>
          <p:cNvSpPr/>
          <p:nvPr/>
        </p:nvSpPr>
        <p:spPr>
          <a:xfrm>
            <a:off x="5303454" y="1378205"/>
            <a:ext cx="622336" cy="23154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(t1,e1)</a:t>
            </a:r>
          </a:p>
        </p:txBody>
      </p:sp>
      <p:sp>
        <p:nvSpPr>
          <p:cNvPr id="12" name="Rectangle: Rounded Corners 11">
            <a:extLst>
              <a:ext uri="{FF2B5EF4-FFF2-40B4-BE49-F238E27FC236}">
                <a16:creationId xmlns:a16="http://schemas.microsoft.com/office/drawing/2014/main" id="{03C6538B-93A7-7840-2F31-239A926DCCAC}"/>
              </a:ext>
            </a:extLst>
          </p:cNvPr>
          <p:cNvSpPr/>
          <p:nvPr/>
        </p:nvSpPr>
        <p:spPr>
          <a:xfrm>
            <a:off x="5303454" y="3075410"/>
            <a:ext cx="622336" cy="23154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(t4,e5)</a:t>
            </a:r>
          </a:p>
        </p:txBody>
      </p:sp>
      <p:sp>
        <p:nvSpPr>
          <p:cNvPr id="13" name="Rectangle: Rounded Corners 12">
            <a:extLst>
              <a:ext uri="{FF2B5EF4-FFF2-40B4-BE49-F238E27FC236}">
                <a16:creationId xmlns:a16="http://schemas.microsoft.com/office/drawing/2014/main" id="{1247AA8F-6290-029D-ED79-CDE85F73D3BA}"/>
              </a:ext>
            </a:extLst>
          </p:cNvPr>
          <p:cNvSpPr/>
          <p:nvPr/>
        </p:nvSpPr>
        <p:spPr>
          <a:xfrm>
            <a:off x="8103311" y="3075410"/>
            <a:ext cx="622336" cy="23154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(t5,e6)</a:t>
            </a:r>
          </a:p>
        </p:txBody>
      </p:sp>
      <p:sp>
        <p:nvSpPr>
          <p:cNvPr id="14" name="Rectangle: Rounded Corners 13">
            <a:extLst>
              <a:ext uri="{FF2B5EF4-FFF2-40B4-BE49-F238E27FC236}">
                <a16:creationId xmlns:a16="http://schemas.microsoft.com/office/drawing/2014/main" id="{4E6C5599-E6BA-339C-A7E6-0A56EB814739}"/>
              </a:ext>
            </a:extLst>
          </p:cNvPr>
          <p:cNvSpPr/>
          <p:nvPr/>
        </p:nvSpPr>
        <p:spPr>
          <a:xfrm>
            <a:off x="8103031" y="3926078"/>
            <a:ext cx="622336" cy="37011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(t6,e7)</a:t>
            </a:r>
          </a:p>
          <a:p>
            <a:pPr algn="ctr"/>
            <a:r>
              <a:rPr lang="en-US" sz="1100">
                <a:ln w="0"/>
                <a:solidFill>
                  <a:schemeClr val="bg1"/>
                </a:solidFill>
                <a:effectLst>
                  <a:outerShdw blurRad="38100" dist="19050" dir="2700000" algn="tl" rotWithShape="0">
                    <a:schemeClr val="dk1">
                      <a:alpha val="40000"/>
                    </a:schemeClr>
                  </a:outerShdw>
                </a:effectLst>
              </a:rPr>
              <a:t>(t6,e8)</a:t>
            </a:r>
          </a:p>
        </p:txBody>
      </p:sp>
      <p:sp>
        <p:nvSpPr>
          <p:cNvPr id="15" name="Rectangle: Rounded Corners 14">
            <a:extLst>
              <a:ext uri="{FF2B5EF4-FFF2-40B4-BE49-F238E27FC236}">
                <a16:creationId xmlns:a16="http://schemas.microsoft.com/office/drawing/2014/main" id="{53E63499-C941-F419-B796-02827D33F62B}"/>
              </a:ext>
            </a:extLst>
          </p:cNvPr>
          <p:cNvSpPr/>
          <p:nvPr/>
        </p:nvSpPr>
        <p:spPr>
          <a:xfrm>
            <a:off x="4960750" y="1838887"/>
            <a:ext cx="1307744" cy="23154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((p3,T1,15,180)</a:t>
            </a:r>
          </a:p>
        </p:txBody>
      </p:sp>
      <p:sp>
        <p:nvSpPr>
          <p:cNvPr id="16" name="Rectangle: Rounded Corners 15">
            <a:extLst>
              <a:ext uri="{FF2B5EF4-FFF2-40B4-BE49-F238E27FC236}">
                <a16:creationId xmlns:a16="http://schemas.microsoft.com/office/drawing/2014/main" id="{02A012A8-5EC2-1FB9-A21E-5FBAC7D2EDED}"/>
              </a:ext>
            </a:extLst>
          </p:cNvPr>
          <p:cNvSpPr/>
          <p:nvPr/>
        </p:nvSpPr>
        <p:spPr>
          <a:xfrm>
            <a:off x="4960750" y="942936"/>
            <a:ext cx="1307744" cy="23154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((p1,T1,0,0)</a:t>
            </a:r>
          </a:p>
        </p:txBody>
      </p:sp>
      <p:sp>
        <p:nvSpPr>
          <p:cNvPr id="17" name="Rectangle: Rounded Corners 16">
            <a:extLst>
              <a:ext uri="{FF2B5EF4-FFF2-40B4-BE49-F238E27FC236}">
                <a16:creationId xmlns:a16="http://schemas.microsoft.com/office/drawing/2014/main" id="{DEA1AE8E-A1B6-0DA4-D6DD-8EFB40E8518A}"/>
              </a:ext>
            </a:extLst>
          </p:cNvPr>
          <p:cNvSpPr/>
          <p:nvPr/>
        </p:nvSpPr>
        <p:spPr>
          <a:xfrm>
            <a:off x="4960750" y="2643705"/>
            <a:ext cx="1307744" cy="23154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((p5,T1,240,270)</a:t>
            </a:r>
          </a:p>
        </p:txBody>
      </p:sp>
      <p:sp>
        <p:nvSpPr>
          <p:cNvPr id="18" name="Rectangle: Rounded Corners 17">
            <a:extLst>
              <a:ext uri="{FF2B5EF4-FFF2-40B4-BE49-F238E27FC236}">
                <a16:creationId xmlns:a16="http://schemas.microsoft.com/office/drawing/2014/main" id="{05C03C58-8D75-33F6-3999-11401749F5D7}"/>
              </a:ext>
            </a:extLst>
          </p:cNvPr>
          <p:cNvSpPr/>
          <p:nvPr/>
        </p:nvSpPr>
        <p:spPr>
          <a:xfrm>
            <a:off x="4960750" y="3533413"/>
            <a:ext cx="1307744" cy="23154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((p7,T1,300,300)</a:t>
            </a:r>
          </a:p>
        </p:txBody>
      </p:sp>
      <p:sp>
        <p:nvSpPr>
          <p:cNvPr id="19" name="Rectangle: Rounded Corners 18">
            <a:extLst>
              <a:ext uri="{FF2B5EF4-FFF2-40B4-BE49-F238E27FC236}">
                <a16:creationId xmlns:a16="http://schemas.microsoft.com/office/drawing/2014/main" id="{2E51C38B-3E7A-482A-5C82-3FA17DA12CFC}"/>
              </a:ext>
            </a:extLst>
          </p:cNvPr>
          <p:cNvSpPr/>
          <p:nvPr/>
        </p:nvSpPr>
        <p:spPr>
          <a:xfrm>
            <a:off x="5572530" y="4386133"/>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((p9,S1,345,345)</a:t>
            </a:r>
          </a:p>
          <a:p>
            <a:pPr algn="ctr"/>
            <a:r>
              <a:rPr lang="en-US" sz="1100">
                <a:ln w="0"/>
                <a:solidFill>
                  <a:schemeClr val="tx1"/>
                </a:solidFill>
                <a:effectLst>
                  <a:outerShdw blurRad="38100" dist="19050" dir="2700000" algn="tl" rotWithShape="0">
                    <a:schemeClr val="dk1">
                      <a:alpha val="40000"/>
                    </a:schemeClr>
                  </a:outerShdw>
                </a:effectLst>
              </a:rPr>
              <a:t>((p9,S2,400,400)</a:t>
            </a:r>
          </a:p>
        </p:txBody>
      </p:sp>
      <p:sp>
        <p:nvSpPr>
          <p:cNvPr id="20" name="Rectangle: Rounded Corners 19">
            <a:extLst>
              <a:ext uri="{FF2B5EF4-FFF2-40B4-BE49-F238E27FC236}">
                <a16:creationId xmlns:a16="http://schemas.microsoft.com/office/drawing/2014/main" id="{81065E6E-2D7D-A7E5-834D-0BEBA372D2F4}"/>
              </a:ext>
            </a:extLst>
          </p:cNvPr>
          <p:cNvSpPr/>
          <p:nvPr/>
        </p:nvSpPr>
        <p:spPr>
          <a:xfrm>
            <a:off x="7761733" y="1754442"/>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((p4,S1,150,180)</a:t>
            </a:r>
          </a:p>
          <a:p>
            <a:pPr algn="ctr"/>
            <a:r>
              <a:rPr lang="en-US" sz="1100">
                <a:ln w="0"/>
                <a:solidFill>
                  <a:schemeClr val="tx1"/>
                </a:solidFill>
                <a:effectLst>
                  <a:outerShdw blurRad="38100" dist="19050" dir="2700000" algn="tl" rotWithShape="0">
                    <a:schemeClr val="dk1">
                      <a:alpha val="40000"/>
                    </a:schemeClr>
                  </a:outerShdw>
                </a:effectLst>
              </a:rPr>
              <a:t>((p4,S2,165,180)</a:t>
            </a:r>
          </a:p>
        </p:txBody>
      </p:sp>
      <p:sp>
        <p:nvSpPr>
          <p:cNvPr id="21" name="Rectangle: Rounded Corners 20">
            <a:extLst>
              <a:ext uri="{FF2B5EF4-FFF2-40B4-BE49-F238E27FC236}">
                <a16:creationId xmlns:a16="http://schemas.microsoft.com/office/drawing/2014/main" id="{64F668E6-867B-2BB7-6496-CB07C2404F75}"/>
              </a:ext>
            </a:extLst>
          </p:cNvPr>
          <p:cNvSpPr/>
          <p:nvPr/>
        </p:nvSpPr>
        <p:spPr>
          <a:xfrm>
            <a:off x="7760607" y="2569243"/>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((p6,S1,240,285)</a:t>
            </a:r>
          </a:p>
          <a:p>
            <a:pPr algn="ctr"/>
            <a:r>
              <a:rPr lang="en-US" sz="1100">
                <a:ln w="0"/>
                <a:solidFill>
                  <a:schemeClr val="tx1"/>
                </a:solidFill>
                <a:effectLst>
                  <a:outerShdw blurRad="38100" dist="19050" dir="2700000" algn="tl" rotWithShape="0">
                    <a:schemeClr val="dk1">
                      <a:alpha val="40000"/>
                    </a:schemeClr>
                  </a:outerShdw>
                </a:effectLst>
              </a:rPr>
              <a:t>((p6,S2,240,285)</a:t>
            </a:r>
          </a:p>
        </p:txBody>
      </p:sp>
      <p:sp>
        <p:nvSpPr>
          <p:cNvPr id="22" name="Rectangle: Rounded Corners 21">
            <a:extLst>
              <a:ext uri="{FF2B5EF4-FFF2-40B4-BE49-F238E27FC236}">
                <a16:creationId xmlns:a16="http://schemas.microsoft.com/office/drawing/2014/main" id="{9440F4C0-20D9-4122-8724-E0C923941114}"/>
              </a:ext>
            </a:extLst>
          </p:cNvPr>
          <p:cNvSpPr/>
          <p:nvPr/>
        </p:nvSpPr>
        <p:spPr>
          <a:xfrm>
            <a:off x="7760607" y="3415810"/>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((p8,S1,330,330)</a:t>
            </a:r>
          </a:p>
          <a:p>
            <a:pPr algn="ctr"/>
            <a:r>
              <a:rPr lang="en-US" sz="1100">
                <a:ln w="0"/>
                <a:solidFill>
                  <a:schemeClr val="tx1"/>
                </a:solidFill>
                <a:effectLst>
                  <a:outerShdw blurRad="38100" dist="19050" dir="2700000" algn="tl" rotWithShape="0">
                    <a:schemeClr val="dk1">
                      <a:alpha val="40000"/>
                    </a:schemeClr>
                  </a:outerShdw>
                </a:effectLst>
              </a:rPr>
              <a:t>((p8,S2,330,345)</a:t>
            </a:r>
          </a:p>
        </p:txBody>
      </p:sp>
      <p:sp>
        <p:nvSpPr>
          <p:cNvPr id="23" name="Rectangle: Rounded Corners 22">
            <a:extLst>
              <a:ext uri="{FF2B5EF4-FFF2-40B4-BE49-F238E27FC236}">
                <a16:creationId xmlns:a16="http://schemas.microsoft.com/office/drawing/2014/main" id="{ED05A9CA-0916-E1B6-1618-5F74F8322247}"/>
              </a:ext>
            </a:extLst>
          </p:cNvPr>
          <p:cNvSpPr/>
          <p:nvPr/>
        </p:nvSpPr>
        <p:spPr>
          <a:xfrm>
            <a:off x="8103311" y="2229848"/>
            <a:ext cx="622336" cy="231545"/>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bg1"/>
                </a:solidFill>
                <a:effectLst>
                  <a:outerShdw blurRad="38100" dist="19050" dir="2700000" algn="tl" rotWithShape="0">
                    <a:schemeClr val="dk1">
                      <a:alpha val="40000"/>
                    </a:schemeClr>
                  </a:outerShdw>
                </a:effectLst>
              </a:rPr>
              <a:t>(t3,e4)</a:t>
            </a:r>
          </a:p>
        </p:txBody>
      </p:sp>
      <p:sp>
        <p:nvSpPr>
          <p:cNvPr id="24" name="Arc 23">
            <a:extLst>
              <a:ext uri="{FF2B5EF4-FFF2-40B4-BE49-F238E27FC236}">
                <a16:creationId xmlns:a16="http://schemas.microsoft.com/office/drawing/2014/main" id="{90223C62-79B4-4BA7-BB01-F0D31FA0823A}"/>
              </a:ext>
            </a:extLst>
          </p:cNvPr>
          <p:cNvSpPr/>
          <p:nvPr/>
        </p:nvSpPr>
        <p:spPr>
          <a:xfrm rot="673671">
            <a:off x="5896866" y="785727"/>
            <a:ext cx="645003" cy="567541"/>
          </a:xfrm>
          <a:prstGeom prst="arc">
            <a:avLst>
              <a:gd name="adj1" fmla="val 11530831"/>
              <a:gd name="adj2" fmla="val 19677489"/>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16A016D8-0114-0130-24C2-529DE82F4EAA}"/>
              </a:ext>
            </a:extLst>
          </p:cNvPr>
          <p:cNvSpPr/>
          <p:nvPr/>
        </p:nvSpPr>
        <p:spPr>
          <a:xfrm rot="673671">
            <a:off x="5896866" y="1667113"/>
            <a:ext cx="645003" cy="567541"/>
          </a:xfrm>
          <a:prstGeom prst="arc">
            <a:avLst>
              <a:gd name="adj1" fmla="val 11530831"/>
              <a:gd name="adj2" fmla="val 19677489"/>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F0B00F53-D96C-96BF-BEBC-F0111C2B0A15}"/>
              </a:ext>
            </a:extLst>
          </p:cNvPr>
          <p:cNvSpPr/>
          <p:nvPr/>
        </p:nvSpPr>
        <p:spPr>
          <a:xfrm rot="673671">
            <a:off x="5896866" y="2490818"/>
            <a:ext cx="645003" cy="567541"/>
          </a:xfrm>
          <a:prstGeom prst="arc">
            <a:avLst>
              <a:gd name="adj1" fmla="val 11530831"/>
              <a:gd name="adj2" fmla="val 19677489"/>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706188C4-6645-9A00-F925-59A0E62AB1CA}"/>
              </a:ext>
            </a:extLst>
          </p:cNvPr>
          <p:cNvSpPr/>
          <p:nvPr/>
        </p:nvSpPr>
        <p:spPr>
          <a:xfrm rot="673671">
            <a:off x="5896867" y="3367687"/>
            <a:ext cx="645003" cy="567541"/>
          </a:xfrm>
          <a:prstGeom prst="arc">
            <a:avLst>
              <a:gd name="adj1" fmla="val 11530831"/>
              <a:gd name="adj2" fmla="val 19677489"/>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3700C82B-53F8-6616-21A0-F8745FF287D8}"/>
              </a:ext>
            </a:extLst>
          </p:cNvPr>
          <p:cNvSpPr/>
          <p:nvPr/>
        </p:nvSpPr>
        <p:spPr>
          <a:xfrm rot="673671">
            <a:off x="6669687" y="4227459"/>
            <a:ext cx="645003" cy="567541"/>
          </a:xfrm>
          <a:prstGeom prst="arc">
            <a:avLst>
              <a:gd name="adj1" fmla="val 11530831"/>
              <a:gd name="adj2" fmla="val 19677489"/>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9E7268B8-598B-157B-B698-8F7D1DEA9405}"/>
              </a:ext>
            </a:extLst>
          </p:cNvPr>
          <p:cNvSpPr/>
          <p:nvPr/>
        </p:nvSpPr>
        <p:spPr>
          <a:xfrm>
            <a:off x="7760327" y="871615"/>
            <a:ext cx="1307744" cy="370115"/>
          </a:xfrm>
          <a:prstGeom prst="round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n w="0"/>
                <a:solidFill>
                  <a:schemeClr val="tx1"/>
                </a:solidFill>
                <a:effectLst>
                  <a:outerShdw blurRad="38100" dist="19050" dir="2700000" algn="tl" rotWithShape="0">
                    <a:schemeClr val="dk1">
                      <a:alpha val="40000"/>
                    </a:schemeClr>
                  </a:outerShdw>
                </a:effectLst>
              </a:rPr>
              <a:t>((p2,S1,120,120)</a:t>
            </a:r>
          </a:p>
          <a:p>
            <a:pPr algn="ctr"/>
            <a:r>
              <a:rPr lang="en-US" sz="1100">
                <a:ln w="0"/>
                <a:solidFill>
                  <a:schemeClr val="tx1"/>
                </a:solidFill>
                <a:effectLst>
                  <a:outerShdw blurRad="38100" dist="19050" dir="2700000" algn="tl" rotWithShape="0">
                    <a:schemeClr val="dk1">
                      <a:alpha val="40000"/>
                    </a:schemeClr>
                  </a:outerShdw>
                </a:effectLst>
              </a:rPr>
              <a:t>((p2,S2,150,150)</a:t>
            </a:r>
          </a:p>
        </p:txBody>
      </p:sp>
      <p:sp>
        <p:nvSpPr>
          <p:cNvPr id="30" name="Arc 29">
            <a:extLst>
              <a:ext uri="{FF2B5EF4-FFF2-40B4-BE49-F238E27FC236}">
                <a16:creationId xmlns:a16="http://schemas.microsoft.com/office/drawing/2014/main" id="{0DE2C009-F8D4-E9D8-5B99-17AC8C369E3B}"/>
              </a:ext>
            </a:extLst>
          </p:cNvPr>
          <p:cNvSpPr/>
          <p:nvPr/>
        </p:nvSpPr>
        <p:spPr>
          <a:xfrm rot="673671">
            <a:off x="7493229" y="1714468"/>
            <a:ext cx="645003" cy="567541"/>
          </a:xfrm>
          <a:prstGeom prst="arc">
            <a:avLst>
              <a:gd name="adj1" fmla="val 11633230"/>
              <a:gd name="adj2" fmla="val 17776739"/>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4DB718B7-43FB-713F-EC8F-BD0A337A5A24}"/>
              </a:ext>
            </a:extLst>
          </p:cNvPr>
          <p:cNvSpPr/>
          <p:nvPr/>
        </p:nvSpPr>
        <p:spPr>
          <a:xfrm rot="673671">
            <a:off x="7493230" y="824513"/>
            <a:ext cx="645003" cy="567541"/>
          </a:xfrm>
          <a:prstGeom prst="arc">
            <a:avLst>
              <a:gd name="adj1" fmla="val 11633230"/>
              <a:gd name="adj2" fmla="val 17776739"/>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B40FF1D9-E373-48B1-7266-2E5914489838}"/>
              </a:ext>
            </a:extLst>
          </p:cNvPr>
          <p:cNvSpPr/>
          <p:nvPr/>
        </p:nvSpPr>
        <p:spPr>
          <a:xfrm rot="673671">
            <a:off x="7493230" y="2525314"/>
            <a:ext cx="645003" cy="567541"/>
          </a:xfrm>
          <a:prstGeom prst="arc">
            <a:avLst>
              <a:gd name="adj1" fmla="val 11633230"/>
              <a:gd name="adj2" fmla="val 17776739"/>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6DE37978-49CC-3513-25D2-320ECB5CDAF9}"/>
              </a:ext>
            </a:extLst>
          </p:cNvPr>
          <p:cNvSpPr/>
          <p:nvPr/>
        </p:nvSpPr>
        <p:spPr>
          <a:xfrm rot="673671">
            <a:off x="7487230" y="3372747"/>
            <a:ext cx="645003" cy="567541"/>
          </a:xfrm>
          <a:prstGeom prst="arc">
            <a:avLst>
              <a:gd name="adj1" fmla="val 11633230"/>
              <a:gd name="adj2" fmla="val 17776739"/>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4" name="Arc 33">
            <a:extLst>
              <a:ext uri="{FF2B5EF4-FFF2-40B4-BE49-F238E27FC236}">
                <a16:creationId xmlns:a16="http://schemas.microsoft.com/office/drawing/2014/main" id="{313B1505-485E-685C-72F7-843DE42B8B99}"/>
              </a:ext>
            </a:extLst>
          </p:cNvPr>
          <p:cNvSpPr/>
          <p:nvPr/>
        </p:nvSpPr>
        <p:spPr>
          <a:xfrm rot="673671">
            <a:off x="7792729" y="1282382"/>
            <a:ext cx="645003" cy="567541"/>
          </a:xfrm>
          <a:prstGeom prst="arc">
            <a:avLst>
              <a:gd name="adj1" fmla="val 11633230"/>
              <a:gd name="adj2" fmla="val 17007361"/>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888B1CC5-1CE2-C6DD-70F3-6BE193362709}"/>
              </a:ext>
            </a:extLst>
          </p:cNvPr>
          <p:cNvSpPr/>
          <p:nvPr/>
        </p:nvSpPr>
        <p:spPr>
          <a:xfrm rot="673671">
            <a:off x="7796193" y="2963442"/>
            <a:ext cx="645003" cy="567541"/>
          </a:xfrm>
          <a:prstGeom prst="arc">
            <a:avLst>
              <a:gd name="adj1" fmla="val 11633230"/>
              <a:gd name="adj2" fmla="val 1875491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376DBAE8-EEA7-D994-DE4B-34D06F737E3D}"/>
              </a:ext>
            </a:extLst>
          </p:cNvPr>
          <p:cNvSpPr/>
          <p:nvPr/>
        </p:nvSpPr>
        <p:spPr>
          <a:xfrm rot="673671">
            <a:off x="7790276" y="3831864"/>
            <a:ext cx="645003" cy="567541"/>
          </a:xfrm>
          <a:prstGeom prst="arc">
            <a:avLst>
              <a:gd name="adj1" fmla="val 11633230"/>
              <a:gd name="adj2" fmla="val 18459424"/>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15B500AE-2206-B775-33F8-0E33EFEFC71A}"/>
              </a:ext>
            </a:extLst>
          </p:cNvPr>
          <p:cNvSpPr/>
          <p:nvPr/>
        </p:nvSpPr>
        <p:spPr>
          <a:xfrm rot="316866">
            <a:off x="7414352" y="2139117"/>
            <a:ext cx="1006607" cy="622871"/>
          </a:xfrm>
          <a:prstGeom prst="arc">
            <a:avLst>
              <a:gd name="adj1" fmla="val 11633230"/>
              <a:gd name="adj2" fmla="val 19110114"/>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CD133F80-5953-C2BF-F5F1-8E94E9697724}"/>
              </a:ext>
            </a:extLst>
          </p:cNvPr>
          <p:cNvSpPr/>
          <p:nvPr/>
        </p:nvSpPr>
        <p:spPr>
          <a:xfrm rot="673671">
            <a:off x="5581980" y="1317734"/>
            <a:ext cx="645003" cy="567541"/>
          </a:xfrm>
          <a:prstGeom prst="arc">
            <a:avLst>
              <a:gd name="adj1" fmla="val 12984450"/>
              <a:gd name="adj2" fmla="val 1916082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602A3415-15FA-E69C-0C7F-BB09484BB801}"/>
              </a:ext>
            </a:extLst>
          </p:cNvPr>
          <p:cNvSpPr/>
          <p:nvPr/>
        </p:nvSpPr>
        <p:spPr>
          <a:xfrm rot="673671">
            <a:off x="5601264" y="3005737"/>
            <a:ext cx="645003" cy="567541"/>
          </a:xfrm>
          <a:prstGeom prst="arc">
            <a:avLst>
              <a:gd name="adj1" fmla="val 12984450"/>
              <a:gd name="adj2" fmla="val 19160826"/>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96024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3">
            <a:extLst>
              <a:ext uri="{FF2B5EF4-FFF2-40B4-BE49-F238E27FC236}">
                <a16:creationId xmlns:a16="http://schemas.microsoft.com/office/drawing/2014/main" id="{538D450A-5F2C-102B-0F62-FD02F211322C}"/>
              </a:ext>
            </a:extLst>
          </p:cNvPr>
          <p:cNvSpPr txBox="1">
            <a:spLocks/>
          </p:cNvSpPr>
          <p:nvPr/>
        </p:nvSpPr>
        <p:spPr>
          <a:xfrm>
            <a:off x="720000" y="1361754"/>
            <a:ext cx="7833450" cy="3336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just">
              <a:buClr>
                <a:schemeClr val="dk1"/>
              </a:buClr>
              <a:buSzPts val="1400"/>
              <a:buFont typeface="Nunito Light"/>
              <a:buChar char="○"/>
              <a:defRPr sz="1800">
                <a:solidFill>
                  <a:schemeClr val="dk1"/>
                </a:solidFill>
                <a:latin typeface="Barlow"/>
                <a:ea typeface="Barlow"/>
                <a:cs typeface="Barlow"/>
              </a:defRPr>
            </a:lvl2pPr>
            <a:lvl3pPr marL="1371600" indent="-317500">
              <a:buClr>
                <a:schemeClr val="dk1"/>
              </a:buClr>
              <a:buSzPts val="1400"/>
              <a:buFont typeface="Nunito Light"/>
              <a:buChar char="■"/>
              <a:defRPr>
                <a:solidFill>
                  <a:schemeClr val="dk1"/>
                </a:solidFill>
                <a:latin typeface="Barlow"/>
                <a:ea typeface="Barlow"/>
                <a:cs typeface="Barlow"/>
              </a:defRPr>
            </a:lvl3pPr>
            <a:lvl4pPr marL="1828800" indent="-317500">
              <a:buClr>
                <a:schemeClr val="dk1"/>
              </a:buClr>
              <a:buSzPts val="1400"/>
              <a:buFont typeface="Nunito Light"/>
              <a:buChar char="●"/>
              <a:defRPr>
                <a:solidFill>
                  <a:schemeClr val="dk1"/>
                </a:solidFill>
                <a:latin typeface="Barlow"/>
                <a:ea typeface="Barlow"/>
                <a:cs typeface="Barlow"/>
              </a:defRPr>
            </a:lvl4pPr>
            <a:lvl5pPr marL="2286000" indent="-317500">
              <a:buClr>
                <a:schemeClr val="dk1"/>
              </a:buClr>
              <a:buSzPts val="1400"/>
              <a:buFont typeface="Nunito Light"/>
              <a:buChar char="○"/>
              <a:defRPr>
                <a:solidFill>
                  <a:schemeClr val="dk1"/>
                </a:solidFill>
                <a:latin typeface="Barlow"/>
                <a:ea typeface="Barlow"/>
                <a:cs typeface="Barlow"/>
              </a:defRPr>
            </a:lvl5pPr>
            <a:lvl6pPr marL="2743200" indent="-317500">
              <a:buClr>
                <a:schemeClr val="dk1"/>
              </a:buClr>
              <a:buSzPts val="1400"/>
              <a:buFont typeface="Nunito Light"/>
              <a:buChar char="■"/>
              <a:defRPr>
                <a:solidFill>
                  <a:schemeClr val="dk1"/>
                </a:solidFill>
                <a:latin typeface="Barlow"/>
                <a:ea typeface="Barlow"/>
                <a:cs typeface="Barlow"/>
              </a:defRPr>
            </a:lvl6pPr>
            <a:lvl7pPr marL="3200400" indent="-317500">
              <a:buClr>
                <a:schemeClr val="dk1"/>
              </a:buClr>
              <a:buSzPts val="1400"/>
              <a:buFont typeface="Nunito Light"/>
              <a:buChar char="●"/>
              <a:defRPr>
                <a:solidFill>
                  <a:schemeClr val="dk1"/>
                </a:solidFill>
                <a:latin typeface="Barlow"/>
                <a:ea typeface="Barlow"/>
                <a:cs typeface="Barlow"/>
              </a:defRPr>
            </a:lvl7pPr>
            <a:lvl8pPr marL="3657600" indent="-317500">
              <a:buClr>
                <a:schemeClr val="dk1"/>
              </a:buClr>
              <a:buSzPts val="1400"/>
              <a:buFont typeface="Nunito Light"/>
              <a:buChar char="○"/>
              <a:defRPr>
                <a:solidFill>
                  <a:schemeClr val="dk1"/>
                </a:solidFill>
                <a:latin typeface="Barlow"/>
                <a:ea typeface="Barlow"/>
                <a:cs typeface="Barlow"/>
              </a:defRPr>
            </a:lvl8pPr>
            <a:lvl9pPr marL="4114800" indent="-317500">
              <a:buClr>
                <a:schemeClr val="dk1"/>
              </a:buClr>
              <a:buSzPts val="1400"/>
              <a:buFont typeface="Nunito Light"/>
              <a:buChar char="■"/>
              <a:defRPr>
                <a:solidFill>
                  <a:schemeClr val="dk1"/>
                </a:solidFill>
                <a:latin typeface="Barlow"/>
                <a:ea typeface="Barlow"/>
                <a:cs typeface="Barlow"/>
              </a:defRPr>
            </a:lvl9pPr>
          </a:lstStyle>
          <a:p>
            <a:pPr marL="139700" indent="0">
              <a:buNone/>
            </a:pPr>
            <a:r>
              <a:rPr lang="en-US"/>
              <a:t>V</a:t>
            </a:r>
            <a:r>
              <a:rPr lang="vi-VN" err="1"/>
              <a:t>iệc</a:t>
            </a:r>
            <a:r>
              <a:rPr lang="vi-VN"/>
              <a:t> điều chỉnh mô hình đã giúp mô hình phản ánh chính xác hơn các chi tiết và thứ tự thực hiện của các hoạt động trong quy trình. Điều này không chỉ giúp cải thiện độ chính xác của mô hình mà còn cung cấp cái nhìn sâu sắc và chi tiết hơn về các </a:t>
            </a:r>
            <a:r>
              <a:rPr lang="vi-VN" err="1"/>
              <a:t>khía</a:t>
            </a:r>
            <a:r>
              <a:rPr lang="vi-VN"/>
              <a:t> cạnh hiệu năng của quy trình. </a:t>
            </a:r>
            <a:endParaRPr lang="en-US"/>
          </a:p>
          <a:p>
            <a:r>
              <a:rPr lang="en-US"/>
              <a:t>K</a:t>
            </a:r>
            <a:r>
              <a:rPr lang="vi-VN"/>
              <a:t>hông có sự chồng chéo giữa các đơn đăng ký, mỗi đơn đăng ký được xử lý một cách độc lập và riêng biệt</a:t>
            </a:r>
            <a:r>
              <a:rPr lang="en-US"/>
              <a:t>.</a:t>
            </a:r>
            <a:endParaRPr lang="vi-VN"/>
          </a:p>
          <a:p>
            <a:r>
              <a:rPr lang="en-US"/>
              <a:t>Q</a:t>
            </a:r>
            <a:r>
              <a:rPr lang="vi-VN" err="1"/>
              <a:t>uá</a:t>
            </a:r>
            <a:r>
              <a:rPr lang="vi-VN"/>
              <a:t> trình hủy các đơn đăng ký thường kéo dài đặc biệt là ở các quy trình có đơn đăng ký chưa chuẩn xác về thông tin hay quy trình có đề xuất cần có sự tư vấn hay xác nhận của khách hàng trước khi bị hủy bỏ. </a:t>
            </a:r>
            <a:endParaRPr lang="en-US"/>
          </a:p>
        </p:txBody>
      </p:sp>
      <p:sp>
        <p:nvSpPr>
          <p:cNvPr id="11" name="Title 3">
            <a:extLst>
              <a:ext uri="{FF2B5EF4-FFF2-40B4-BE49-F238E27FC236}">
                <a16:creationId xmlns:a16="http://schemas.microsoft.com/office/drawing/2014/main" id="{54B32E8B-47AA-B1B7-7B74-DDF4052F9E1E}"/>
              </a:ext>
            </a:extLst>
          </p:cNvPr>
          <p:cNvSpPr txBox="1">
            <a:spLocks/>
          </p:cNvSpPr>
          <p:nvPr/>
        </p:nvSpPr>
        <p:spPr>
          <a:xfrm>
            <a:off x="720000" y="445025"/>
            <a:ext cx="8119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Nhận</a:t>
            </a:r>
            <a:r>
              <a:rPr lang="en-US" sz="2400">
                <a:solidFill>
                  <a:schemeClr val="tx1"/>
                </a:solidFill>
              </a:rPr>
              <a:t> </a:t>
            </a:r>
            <a:r>
              <a:rPr lang="en-US" sz="2400" err="1">
                <a:solidFill>
                  <a:schemeClr val="tx1"/>
                </a:solidFill>
              </a:rPr>
              <a:t>xét</a:t>
            </a:r>
            <a:endParaRPr lang="en-US" sz="2400">
              <a:solidFill>
                <a:schemeClr val="tx1"/>
              </a:solidFill>
            </a:endParaRPr>
          </a:p>
        </p:txBody>
      </p:sp>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46</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2982542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21B885-924C-DE35-8E27-5A7B3FC25D20}"/>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47</a:t>
            </a:fld>
            <a:endParaRPr lang="en-US">
              <a:latin typeface="Barlow" panose="00000500000000000000" pitchFamily="2" charset="0"/>
              <a:cs typeface="Arial" panose="020B0604020202020204" pitchFamily="34" charset="0"/>
            </a:endParaRPr>
          </a:p>
        </p:txBody>
      </p:sp>
      <p:sp>
        <p:nvSpPr>
          <p:cNvPr id="13" name="Title 3">
            <a:extLst>
              <a:ext uri="{FF2B5EF4-FFF2-40B4-BE49-F238E27FC236}">
                <a16:creationId xmlns:a16="http://schemas.microsoft.com/office/drawing/2014/main" id="{E5C09A61-289F-14BD-0D74-9E65675658D8}"/>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err="1"/>
              <a:t>Tổng</a:t>
            </a:r>
            <a:r>
              <a:rPr lang="en-US"/>
              <a:t> </a:t>
            </a:r>
            <a:r>
              <a:rPr lang="en-US" err="1"/>
              <a:t>kết</a:t>
            </a:r>
            <a:endParaRPr lang="en-US"/>
          </a:p>
        </p:txBody>
      </p:sp>
      <p:sp>
        <p:nvSpPr>
          <p:cNvPr id="15" name="Subtitle 3">
            <a:extLst>
              <a:ext uri="{FF2B5EF4-FFF2-40B4-BE49-F238E27FC236}">
                <a16:creationId xmlns:a16="http://schemas.microsoft.com/office/drawing/2014/main" id="{5A7C0656-3A6B-C0AB-5D94-43D56ADC3D5B}"/>
              </a:ext>
            </a:extLst>
          </p:cNvPr>
          <p:cNvSpPr txBox="1">
            <a:spLocks/>
          </p:cNvSpPr>
          <p:nvPr/>
        </p:nvSpPr>
        <p:spPr>
          <a:xfrm>
            <a:off x="720000" y="1347250"/>
            <a:ext cx="7833450" cy="1345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vi-VN"/>
              <a:t>Phương pháp này có </a:t>
            </a:r>
            <a:r>
              <a:rPr lang="en-US" err="1"/>
              <a:t>các</a:t>
            </a:r>
            <a:r>
              <a:rPr lang="vi-VN"/>
              <a:t> ưu nút place như</a:t>
            </a:r>
            <a:r>
              <a:rPr lang="en-US"/>
              <a:t>:</a:t>
            </a:r>
          </a:p>
          <a:p>
            <a:pPr algn="just"/>
            <a:r>
              <a:rPr lang="vi-VN"/>
              <a:t>Tính chính xác và linh hoạt:</a:t>
            </a:r>
            <a:r>
              <a:rPr lang="en-US"/>
              <a:t> </a:t>
            </a:r>
            <a:r>
              <a:rPr lang="vi-VN"/>
              <a:t>phương pháp xem xét nhiều đối tượng cho phép tính toán chính xác các chỉ số hiệu năng trong bối cảnh các quy trình phức tạp có sự liên quan đến nhiều đối tượng khác nhau. </a:t>
            </a:r>
            <a:endParaRPr lang="en-US"/>
          </a:p>
          <a:p>
            <a:pPr algn="just"/>
            <a:r>
              <a:rPr lang="vi-VN"/>
              <a:t>Hỗ trợ các độ đo hiệu năng mới: phương pháp này không chỉ giúp tính toán chính xác các chỉ số hiệu năng truyền thống mà còn hỗ trợ các chỉ số hiệu năng mới dựa trên sự tương tác giữa các đối tượng</a:t>
            </a:r>
            <a:r>
              <a:rPr lang="en-US"/>
              <a:t>.</a:t>
            </a:r>
          </a:p>
        </p:txBody>
      </p:sp>
      <p:sp>
        <p:nvSpPr>
          <p:cNvPr id="2" name="TextBox 1">
            <a:extLst>
              <a:ext uri="{FF2B5EF4-FFF2-40B4-BE49-F238E27FC236}">
                <a16:creationId xmlns:a16="http://schemas.microsoft.com/office/drawing/2014/main" id="{6C3DF134-45EF-8972-F10E-953574DE16E6}"/>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47</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2736296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21B885-924C-DE35-8E27-5A7B3FC25D20}"/>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48</a:t>
            </a:fld>
            <a:endParaRPr lang="en-US">
              <a:latin typeface="Barlow" panose="00000500000000000000" pitchFamily="2" charset="0"/>
              <a:cs typeface="Arial" panose="020B0604020202020204" pitchFamily="34" charset="0"/>
            </a:endParaRPr>
          </a:p>
        </p:txBody>
      </p:sp>
      <p:sp>
        <p:nvSpPr>
          <p:cNvPr id="13" name="Title 3">
            <a:extLst>
              <a:ext uri="{FF2B5EF4-FFF2-40B4-BE49-F238E27FC236}">
                <a16:creationId xmlns:a16="http://schemas.microsoft.com/office/drawing/2014/main" id="{E5C09A61-289F-14BD-0D74-9E65675658D8}"/>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err="1"/>
              <a:t>Tổng</a:t>
            </a:r>
            <a:r>
              <a:rPr lang="en-US"/>
              <a:t> </a:t>
            </a:r>
            <a:r>
              <a:rPr lang="en-US" err="1"/>
              <a:t>kết</a:t>
            </a:r>
            <a:endParaRPr lang="en-US"/>
          </a:p>
        </p:txBody>
      </p:sp>
      <p:sp>
        <p:nvSpPr>
          <p:cNvPr id="15" name="Subtitle 3">
            <a:extLst>
              <a:ext uri="{FF2B5EF4-FFF2-40B4-BE49-F238E27FC236}">
                <a16:creationId xmlns:a16="http://schemas.microsoft.com/office/drawing/2014/main" id="{5A7C0656-3A6B-C0AB-5D94-43D56ADC3D5B}"/>
              </a:ext>
            </a:extLst>
          </p:cNvPr>
          <p:cNvSpPr txBox="1">
            <a:spLocks/>
          </p:cNvSpPr>
          <p:nvPr/>
        </p:nvSpPr>
        <p:spPr>
          <a:xfrm>
            <a:off x="720000" y="1347250"/>
            <a:ext cx="7833450" cy="2801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vi-VN"/>
              <a:t>Ngoài những ưu nút place trên, phương pháp xem xét nhiều đối tượng vẫn tồn tại những hạn chế nhất định: </a:t>
            </a:r>
            <a:endParaRPr lang="en-US"/>
          </a:p>
          <a:p>
            <a:pPr algn="just"/>
            <a:r>
              <a:rPr lang="vi-VN"/>
              <a:t>Phụ thuộc vào chất lượng của mô hình quy trình: phương pháp này phụ thuộc rất nhiều vào các mô hình quy trình được khám phá từ dữ liệu </a:t>
            </a:r>
            <a:r>
              <a:rPr lang="vi-VN" err="1"/>
              <a:t>event</a:t>
            </a:r>
            <a:r>
              <a:rPr lang="vi-VN"/>
              <a:t> </a:t>
            </a:r>
            <a:r>
              <a:rPr lang="vi-VN" err="1"/>
              <a:t>log</a:t>
            </a:r>
            <a:r>
              <a:rPr lang="vi-VN"/>
              <a:t> đầu vào. </a:t>
            </a:r>
            <a:endParaRPr lang="en-US"/>
          </a:p>
          <a:p>
            <a:pPr algn="just"/>
            <a:r>
              <a:rPr lang="vi-VN"/>
              <a:t>Chất lượng của dữ liệu đầu vào: </a:t>
            </a:r>
            <a:r>
              <a:rPr lang="en-US"/>
              <a:t>k</a:t>
            </a:r>
            <a:r>
              <a:rPr lang="vi-VN"/>
              <a:t>hi các sự kiện trong dữ liệu </a:t>
            </a:r>
            <a:r>
              <a:rPr lang="vi-VN" err="1"/>
              <a:t>event</a:t>
            </a:r>
            <a:r>
              <a:rPr lang="vi-VN"/>
              <a:t> </a:t>
            </a:r>
            <a:r>
              <a:rPr lang="vi-VN" err="1"/>
              <a:t>log</a:t>
            </a:r>
            <a:r>
              <a:rPr lang="vi-VN"/>
              <a:t> bị thiếu, mất hoặc có thông tin không chính xác thì dữ liệu sẽ không phù hợp hoặc không tương thích hoàn toàn với quy trình mà mô hình đã mô tả. </a:t>
            </a:r>
            <a:endParaRPr lang="en-US"/>
          </a:p>
        </p:txBody>
      </p:sp>
      <p:sp>
        <p:nvSpPr>
          <p:cNvPr id="2" name="TextBox 1">
            <a:extLst>
              <a:ext uri="{FF2B5EF4-FFF2-40B4-BE49-F238E27FC236}">
                <a16:creationId xmlns:a16="http://schemas.microsoft.com/office/drawing/2014/main" id="{6C3DF134-45EF-8972-F10E-953574DE16E6}"/>
              </a:ext>
            </a:extLst>
          </p:cNvPr>
          <p:cNvSpPr txBox="1"/>
          <p:nvPr/>
        </p:nvSpPr>
        <p:spPr>
          <a:xfrm>
            <a:off x="4319239" y="4554981"/>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48</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2218517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46F14-37B0-82C9-FAAE-E1952EDF504A}"/>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49</a:t>
            </a:fld>
            <a:endParaRPr lang="en-US">
              <a:latin typeface="Barlow" panose="00000500000000000000" pitchFamily="2" charset="0"/>
              <a:cs typeface="Arial" panose="020B0604020202020204" pitchFamily="34" charset="0"/>
            </a:endParaRPr>
          </a:p>
        </p:txBody>
      </p:sp>
      <p:sp>
        <p:nvSpPr>
          <p:cNvPr id="8" name="Title 3">
            <a:extLst>
              <a:ext uri="{FF2B5EF4-FFF2-40B4-BE49-F238E27FC236}">
                <a16:creationId xmlns:a16="http://schemas.microsoft.com/office/drawing/2014/main" id="{4126B23E-38D7-B1D9-18ED-3FA2FF724968}"/>
              </a:ext>
            </a:extLst>
          </p:cNvPr>
          <p:cNvSpPr txBox="1">
            <a:spLocks/>
          </p:cNvSpPr>
          <p:nvPr/>
        </p:nvSpPr>
        <p:spPr>
          <a:xfrm>
            <a:off x="296667" y="292625"/>
            <a:ext cx="452809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a:buNone/>
              <a:defRPr sz="28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pPr marL="139700"/>
            <a:r>
              <a:rPr lang="en-US" sz="2400" err="1">
                <a:solidFill>
                  <a:schemeClr val="tx1"/>
                </a:solidFill>
              </a:rPr>
              <a:t>Cách</a:t>
            </a:r>
            <a:r>
              <a:rPr lang="en-US" sz="2400">
                <a:solidFill>
                  <a:schemeClr val="tx1"/>
                </a:solidFill>
              </a:rPr>
              <a:t> </a:t>
            </a:r>
            <a:r>
              <a:rPr lang="en-US" sz="2400" err="1">
                <a:solidFill>
                  <a:schemeClr val="tx1"/>
                </a:solidFill>
              </a:rPr>
              <a:t>tiền</a:t>
            </a:r>
            <a:r>
              <a:rPr lang="en-US" sz="2400">
                <a:solidFill>
                  <a:schemeClr val="tx1"/>
                </a:solidFill>
              </a:rPr>
              <a:t> </a:t>
            </a:r>
            <a:r>
              <a:rPr lang="en-US" sz="2400" err="1">
                <a:solidFill>
                  <a:schemeClr val="tx1"/>
                </a:solidFill>
              </a:rPr>
              <a:t>xử</a:t>
            </a:r>
            <a:r>
              <a:rPr lang="en-US" sz="2400">
                <a:solidFill>
                  <a:schemeClr val="tx1"/>
                </a:solidFill>
              </a:rPr>
              <a:t> </a:t>
            </a:r>
            <a:r>
              <a:rPr lang="en-US" sz="2400" err="1">
                <a:solidFill>
                  <a:schemeClr val="tx1"/>
                </a:solidFill>
              </a:rPr>
              <a:t>lý</a:t>
            </a:r>
            <a:r>
              <a:rPr lang="en-US" sz="2400">
                <a:solidFill>
                  <a:schemeClr val="tx1"/>
                </a:solidFill>
              </a:rPr>
              <a:t> 2</a:t>
            </a:r>
          </a:p>
        </p:txBody>
      </p:sp>
      <p:sp>
        <p:nvSpPr>
          <p:cNvPr id="4" name="Hộp Văn bản 3">
            <a:extLst>
              <a:ext uri="{FF2B5EF4-FFF2-40B4-BE49-F238E27FC236}">
                <a16:creationId xmlns:a16="http://schemas.microsoft.com/office/drawing/2014/main" id="{CDD15B6F-02F8-6714-F8F3-220EE4257632}"/>
              </a:ext>
            </a:extLst>
          </p:cNvPr>
          <p:cNvSpPr txBox="1"/>
          <p:nvPr/>
        </p:nvSpPr>
        <p:spPr>
          <a:xfrm>
            <a:off x="529167" y="940925"/>
            <a:ext cx="8216899" cy="4247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indent="-317500" algn="just">
              <a:lnSpc>
                <a:spcPct val="115000"/>
              </a:lnSpc>
              <a:buClr>
                <a:schemeClr val="dk1"/>
              </a:buClr>
              <a:buSzPts val="1400"/>
              <a:buFont typeface="Nunito Light"/>
              <a:buChar char="●"/>
              <a:defRPr sz="1800">
                <a:solidFill>
                  <a:schemeClr val="dk1"/>
                </a:solidFill>
                <a:latin typeface="Barlow"/>
                <a:ea typeface="Barlow"/>
                <a:cs typeface="Barlow"/>
              </a:defRPr>
            </a:lvl1pPr>
            <a:lvl2pPr marL="914400" indent="-317500" algn="ctr">
              <a:buClr>
                <a:schemeClr val="dk1"/>
              </a:buClr>
              <a:buSzPts val="1400"/>
              <a:buFont typeface="Barlow"/>
              <a:buNone/>
              <a:defRPr>
                <a:solidFill>
                  <a:schemeClr val="dk1"/>
                </a:solidFill>
                <a:latin typeface="Barlow"/>
                <a:ea typeface="Barlow"/>
                <a:cs typeface="Barlow"/>
              </a:defRPr>
            </a:lvl2pPr>
            <a:lvl3pPr marL="1371600" indent="-317500" algn="ctr">
              <a:buClr>
                <a:schemeClr val="dk1"/>
              </a:buClr>
              <a:buSzPts val="1400"/>
              <a:buFont typeface="Barlow"/>
              <a:buNone/>
              <a:defRPr>
                <a:solidFill>
                  <a:schemeClr val="dk1"/>
                </a:solidFill>
                <a:latin typeface="Barlow"/>
                <a:ea typeface="Barlow"/>
                <a:cs typeface="Barlow"/>
              </a:defRPr>
            </a:lvl3pPr>
            <a:lvl4pPr marL="1828800" indent="-317500" algn="ctr">
              <a:buClr>
                <a:schemeClr val="dk1"/>
              </a:buClr>
              <a:buSzPts val="1400"/>
              <a:buFont typeface="Barlow"/>
              <a:buNone/>
              <a:defRPr>
                <a:solidFill>
                  <a:schemeClr val="dk1"/>
                </a:solidFill>
                <a:latin typeface="Barlow"/>
                <a:ea typeface="Barlow"/>
                <a:cs typeface="Barlow"/>
              </a:defRPr>
            </a:lvl4pPr>
            <a:lvl5pPr marL="2286000" indent="-317500" algn="ctr">
              <a:buClr>
                <a:schemeClr val="dk1"/>
              </a:buClr>
              <a:buSzPts val="1400"/>
              <a:buFont typeface="Barlow"/>
              <a:buNone/>
              <a:defRPr>
                <a:solidFill>
                  <a:schemeClr val="dk1"/>
                </a:solidFill>
                <a:latin typeface="Barlow"/>
                <a:ea typeface="Barlow"/>
                <a:cs typeface="Barlow"/>
              </a:defRPr>
            </a:lvl5pPr>
            <a:lvl6pPr marL="2743200" indent="-317500" algn="ctr">
              <a:buClr>
                <a:schemeClr val="dk1"/>
              </a:buClr>
              <a:buSzPts val="1400"/>
              <a:buFont typeface="Barlow"/>
              <a:buNone/>
              <a:defRPr>
                <a:solidFill>
                  <a:schemeClr val="dk1"/>
                </a:solidFill>
                <a:latin typeface="Barlow"/>
                <a:ea typeface="Barlow"/>
                <a:cs typeface="Barlow"/>
              </a:defRPr>
            </a:lvl6pPr>
            <a:lvl7pPr marL="3200400" indent="-317500" algn="ctr">
              <a:buClr>
                <a:schemeClr val="dk1"/>
              </a:buClr>
              <a:buSzPts val="1400"/>
              <a:buFont typeface="Barlow"/>
              <a:buNone/>
              <a:defRPr>
                <a:solidFill>
                  <a:schemeClr val="dk1"/>
                </a:solidFill>
                <a:latin typeface="Barlow"/>
                <a:ea typeface="Barlow"/>
                <a:cs typeface="Barlow"/>
              </a:defRPr>
            </a:lvl7pPr>
            <a:lvl8pPr marL="3657600" indent="-317500" algn="ctr">
              <a:buClr>
                <a:schemeClr val="dk1"/>
              </a:buClr>
              <a:buSzPts val="1400"/>
              <a:buFont typeface="Barlow"/>
              <a:buNone/>
              <a:defRPr>
                <a:solidFill>
                  <a:schemeClr val="dk1"/>
                </a:solidFill>
                <a:latin typeface="Barlow"/>
                <a:ea typeface="Barlow"/>
                <a:cs typeface="Barlow"/>
              </a:defRPr>
            </a:lvl8pPr>
            <a:lvl9pPr marL="4114800" indent="-317500" algn="ctr">
              <a:buClr>
                <a:schemeClr val="dk1"/>
              </a:buClr>
              <a:buSzPts val="1400"/>
              <a:buFont typeface="Barlow"/>
              <a:buNone/>
              <a:defRPr>
                <a:solidFill>
                  <a:schemeClr val="dk1"/>
                </a:solidFill>
                <a:latin typeface="Barlow"/>
                <a:ea typeface="Barlow"/>
                <a:cs typeface="Barlow"/>
              </a:defRPr>
            </a:lvl9pPr>
          </a:lstStyle>
          <a:p>
            <a:r>
              <a:rPr lang="en-US"/>
              <a:t>C</a:t>
            </a:r>
            <a:r>
              <a:rPr lang="vi-VN"/>
              <a:t>ác hoạt động như </a:t>
            </a:r>
            <a:r>
              <a:rPr lang="vi-VN" err="1"/>
              <a:t>Send</a:t>
            </a:r>
            <a:r>
              <a:rPr lang="vi-VN"/>
              <a:t>, </a:t>
            </a:r>
            <a:r>
              <a:rPr lang="vi-VN" err="1"/>
              <a:t>Cancel</a:t>
            </a:r>
            <a:r>
              <a:rPr lang="en-US"/>
              <a:t> </a:t>
            </a:r>
            <a:r>
              <a:rPr lang="vi-VN" err="1"/>
              <a:t>Application</a:t>
            </a:r>
            <a:r>
              <a:rPr lang="vi-VN"/>
              <a:t> và </a:t>
            </a:r>
            <a:r>
              <a:rPr lang="vi-VN" err="1"/>
              <a:t>Cancel</a:t>
            </a:r>
            <a:r>
              <a:rPr lang="en-US"/>
              <a:t> </a:t>
            </a:r>
            <a:r>
              <a:rPr lang="vi-VN" err="1"/>
              <a:t>Offer</a:t>
            </a:r>
            <a:r>
              <a:rPr lang="vi-VN"/>
              <a:t> đã không còn xuất hiện vòng lặp</a:t>
            </a:r>
            <a:r>
              <a:rPr lang="en-US"/>
              <a:t>. </a:t>
            </a:r>
            <a:r>
              <a:rPr lang="vi-VN"/>
              <a:t>Tuy nhiên, do việc tiền xử lý này đã phân tách riêng biệt các loại đối tượng với nhau nên sẽ có đến hai mô hình quy trình được tìm thấy. </a:t>
            </a:r>
            <a:endParaRPr lang="en-US"/>
          </a:p>
          <a:p>
            <a:r>
              <a:rPr lang="en-US"/>
              <a:t>T</a:t>
            </a:r>
            <a:r>
              <a:rPr lang="vi-VN"/>
              <a:t>hời gian lưu trú trung bình cho hoạt động </a:t>
            </a:r>
            <a:r>
              <a:rPr lang="vi-VN" err="1"/>
              <a:t>Send</a:t>
            </a:r>
            <a:r>
              <a:rPr lang="vi-VN"/>
              <a:t> theo được tính toán là khoảng 15 phút</a:t>
            </a:r>
            <a:r>
              <a:rPr lang="en-US"/>
              <a:t>.</a:t>
            </a:r>
          </a:p>
          <a:p>
            <a:r>
              <a:rPr lang="en-US"/>
              <a:t>T</a:t>
            </a:r>
            <a:r>
              <a:rPr lang="vi-VN"/>
              <a:t>hời gian lưu trú trung bình cho hoạt động </a:t>
            </a:r>
            <a:r>
              <a:rPr lang="vi-VN" err="1"/>
              <a:t>Cancel</a:t>
            </a:r>
            <a:r>
              <a:rPr lang="en-US"/>
              <a:t> </a:t>
            </a:r>
            <a:r>
              <a:rPr lang="vi-VN" err="1"/>
              <a:t>Application</a:t>
            </a:r>
            <a:r>
              <a:rPr lang="vi-VN"/>
              <a:t> cho ra hai kết quả khác nhau: một kết quả là khoảng 27 ngày 12 giờ và một kết quả khác là khoảng 29 ngày 23 giờ. </a:t>
            </a:r>
            <a:endParaRPr lang="en-US"/>
          </a:p>
          <a:p>
            <a:pPr marL="139700" indent="0">
              <a:buNone/>
            </a:pPr>
            <a:r>
              <a:rPr lang="vi-VN"/>
              <a:t>Nhìn chung, phương pháp xem xét nhiều đối tượng vẫn là phương pháp thể hiện đầy đủ và chính xác nhất những gì diễn ra trong quy trình thực tế, đặc biệt là sự tương tác giữa các đối tượng trong quy trình</a:t>
            </a:r>
            <a:r>
              <a:rPr lang="en-US"/>
              <a:t>,</a:t>
            </a:r>
            <a:r>
              <a:rPr lang="vi-VN"/>
              <a:t> làm cho nó trở thành lựa chọn tối ưu hơn so với phương pháp truyền thống</a:t>
            </a:r>
            <a:r>
              <a:rPr lang="en-US"/>
              <a:t>.</a:t>
            </a:r>
            <a:endParaRPr lang="vi-VN"/>
          </a:p>
          <a:p>
            <a:endParaRPr lang="en-US"/>
          </a:p>
        </p:txBody>
      </p:sp>
    </p:spTree>
    <p:extLst>
      <p:ext uri="{BB962C8B-B14F-4D97-AF65-F5344CB8AC3E}">
        <p14:creationId xmlns:p14="http://schemas.microsoft.com/office/powerpoint/2010/main" val="1960845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2EBF66BB-E253-6884-1C14-CB34EF661A47}"/>
              </a:ext>
            </a:extLst>
          </p:cNvPr>
          <p:cNvSpPr>
            <a:spLocks noGrp="1"/>
          </p:cNvSpPr>
          <p:nvPr>
            <p:ph type="title"/>
          </p:nvPr>
        </p:nvSpPr>
        <p:spPr/>
        <p:txBody>
          <a:bodyPr/>
          <a:lstStyle/>
          <a:p>
            <a:r>
              <a:rPr lang="en-US" err="1">
                <a:solidFill>
                  <a:schemeClr val="tx1"/>
                </a:solidFill>
                <a:latin typeface="Quicksand" pitchFamily="2" charset="0"/>
              </a:rPr>
              <a:t>Dữ</a:t>
            </a:r>
            <a:r>
              <a:rPr lang="en-US">
                <a:solidFill>
                  <a:schemeClr val="tx1"/>
                </a:solidFill>
                <a:latin typeface="Quicksand" pitchFamily="2" charset="0"/>
              </a:rPr>
              <a:t> </a:t>
            </a:r>
            <a:r>
              <a:rPr lang="en-US" err="1">
                <a:solidFill>
                  <a:schemeClr val="tx1"/>
                </a:solidFill>
                <a:latin typeface="Quicksand" pitchFamily="2" charset="0"/>
              </a:rPr>
              <a:t>liệu</a:t>
            </a:r>
            <a:r>
              <a:rPr lang="en-US">
                <a:solidFill>
                  <a:schemeClr val="tx1"/>
                </a:solidFill>
                <a:latin typeface="Quicksand" pitchFamily="2" charset="0"/>
              </a:rPr>
              <a:t> </a:t>
            </a:r>
            <a:r>
              <a:rPr lang="en-US" err="1">
                <a:solidFill>
                  <a:schemeClr val="tx1"/>
                </a:solidFill>
                <a:latin typeface="Quicksand" pitchFamily="2" charset="0"/>
              </a:rPr>
              <a:t>đầu</a:t>
            </a:r>
            <a:r>
              <a:rPr lang="en-US">
                <a:solidFill>
                  <a:schemeClr val="tx1"/>
                </a:solidFill>
                <a:latin typeface="Quicksand" pitchFamily="2" charset="0"/>
              </a:rPr>
              <a:t> </a:t>
            </a:r>
            <a:r>
              <a:rPr lang="en-US" err="1">
                <a:solidFill>
                  <a:schemeClr val="tx1"/>
                </a:solidFill>
                <a:latin typeface="Quicksand" pitchFamily="2" charset="0"/>
              </a:rPr>
              <a:t>vào</a:t>
            </a:r>
            <a:r>
              <a:rPr lang="en-US">
                <a:solidFill>
                  <a:schemeClr val="tx1"/>
                </a:solidFill>
                <a:latin typeface="Quicksand" pitchFamily="2" charset="0"/>
              </a:rPr>
              <a:t> </a:t>
            </a:r>
            <a:r>
              <a:rPr lang="en-US" err="1">
                <a:solidFill>
                  <a:schemeClr val="tx1"/>
                </a:solidFill>
                <a:latin typeface="Quicksand" pitchFamily="2" charset="0"/>
              </a:rPr>
              <a:t>và</a:t>
            </a:r>
            <a:r>
              <a:rPr lang="en-US">
                <a:solidFill>
                  <a:schemeClr val="tx1"/>
                </a:solidFill>
                <a:latin typeface="Quicksand" pitchFamily="2" charset="0"/>
              </a:rPr>
              <a:t> </a:t>
            </a:r>
            <a:r>
              <a:rPr lang="en-US" err="1">
                <a:solidFill>
                  <a:schemeClr val="tx1"/>
                </a:solidFill>
                <a:latin typeface="Quicksand" pitchFamily="2" charset="0"/>
              </a:rPr>
              <a:t>yêu</a:t>
            </a:r>
            <a:r>
              <a:rPr lang="en-US">
                <a:solidFill>
                  <a:schemeClr val="tx1"/>
                </a:solidFill>
                <a:latin typeface="Quicksand" pitchFamily="2" charset="0"/>
              </a:rPr>
              <a:t> </a:t>
            </a:r>
            <a:r>
              <a:rPr lang="en-US" err="1">
                <a:solidFill>
                  <a:schemeClr val="tx1"/>
                </a:solidFill>
                <a:latin typeface="Quicksand" pitchFamily="2" charset="0"/>
              </a:rPr>
              <a:t>cầu</a:t>
            </a:r>
            <a:r>
              <a:rPr lang="en-US">
                <a:solidFill>
                  <a:schemeClr val="tx1"/>
                </a:solidFill>
                <a:latin typeface="Quicksand" pitchFamily="2" charset="0"/>
              </a:rPr>
              <a:t> </a:t>
            </a:r>
            <a:r>
              <a:rPr lang="en-US" err="1">
                <a:solidFill>
                  <a:schemeClr val="tx1"/>
                </a:solidFill>
                <a:latin typeface="Quicksand" pitchFamily="2" charset="0"/>
              </a:rPr>
              <a:t>của</a:t>
            </a:r>
            <a:r>
              <a:rPr lang="en-US">
                <a:solidFill>
                  <a:schemeClr val="tx1"/>
                </a:solidFill>
                <a:latin typeface="Quicksand" pitchFamily="2" charset="0"/>
              </a:rPr>
              <a:t> </a:t>
            </a:r>
            <a:r>
              <a:rPr lang="en-US" err="1">
                <a:solidFill>
                  <a:schemeClr val="tx1"/>
                </a:solidFill>
                <a:latin typeface="Quicksand" pitchFamily="2" charset="0"/>
              </a:rPr>
              <a:t>bài</a:t>
            </a:r>
            <a:r>
              <a:rPr lang="en-US">
                <a:solidFill>
                  <a:schemeClr val="tx1"/>
                </a:solidFill>
                <a:latin typeface="Quicksand" pitchFamily="2" charset="0"/>
              </a:rPr>
              <a:t> </a:t>
            </a:r>
            <a:r>
              <a:rPr lang="en-US" err="1">
                <a:solidFill>
                  <a:schemeClr val="tx1"/>
                </a:solidFill>
                <a:latin typeface="Quicksand" pitchFamily="2" charset="0"/>
              </a:rPr>
              <a:t>toán</a:t>
            </a:r>
            <a:endParaRPr lang="en-US">
              <a:solidFill>
                <a:schemeClr val="tx1"/>
              </a:solidFill>
              <a:latin typeface="Quicksand" pitchFamily="2" charset="0"/>
            </a:endParaRPr>
          </a:p>
        </p:txBody>
      </p:sp>
      <p:sp>
        <p:nvSpPr>
          <p:cNvPr id="5" name="Google Shape;345;p33">
            <a:extLst>
              <a:ext uri="{FF2B5EF4-FFF2-40B4-BE49-F238E27FC236}">
                <a16:creationId xmlns:a16="http://schemas.microsoft.com/office/drawing/2014/main" id="{5396CF81-8AF1-59D0-8EDF-F863D8E8D679}"/>
              </a:ext>
            </a:extLst>
          </p:cNvPr>
          <p:cNvSpPr txBox="1">
            <a:spLocks/>
          </p:cNvSpPr>
          <p:nvPr/>
        </p:nvSpPr>
        <p:spPr>
          <a:xfrm>
            <a:off x="720025" y="1241274"/>
            <a:ext cx="7704000" cy="393600"/>
          </a:xfrm>
          <a:prstGeom prst="rect">
            <a:avLst/>
          </a:prstGeom>
          <a:ln w="19050">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err="1">
                <a:solidFill>
                  <a:schemeClr val="accent2">
                    <a:lumMod val="60000"/>
                    <a:lumOff val="40000"/>
                  </a:schemeClr>
                </a:solidFill>
                <a:latin typeface="Quicksand" pitchFamily="2" charset="0"/>
              </a:rPr>
              <a:t>Dữ</a:t>
            </a:r>
            <a:r>
              <a:rPr lang="en-US" sz="2000" b="1">
                <a:solidFill>
                  <a:schemeClr val="accent2">
                    <a:lumMod val="60000"/>
                    <a:lumOff val="40000"/>
                  </a:schemeClr>
                </a:solidFill>
                <a:latin typeface="Quicksand" pitchFamily="2" charset="0"/>
              </a:rPr>
              <a:t> </a:t>
            </a:r>
            <a:r>
              <a:rPr lang="en-US" sz="2000" b="1" err="1">
                <a:solidFill>
                  <a:schemeClr val="accent2">
                    <a:lumMod val="60000"/>
                    <a:lumOff val="40000"/>
                  </a:schemeClr>
                </a:solidFill>
                <a:latin typeface="Quicksand" pitchFamily="2" charset="0"/>
              </a:rPr>
              <a:t>liệu</a:t>
            </a:r>
            <a:r>
              <a:rPr lang="en-US" sz="2000" b="1">
                <a:solidFill>
                  <a:schemeClr val="accent2">
                    <a:lumMod val="60000"/>
                    <a:lumOff val="40000"/>
                  </a:schemeClr>
                </a:solidFill>
                <a:latin typeface="Quicksand" pitchFamily="2" charset="0"/>
              </a:rPr>
              <a:t> </a:t>
            </a:r>
            <a:r>
              <a:rPr lang="en-US" sz="2000" b="1" err="1">
                <a:solidFill>
                  <a:schemeClr val="accent2">
                    <a:lumMod val="60000"/>
                    <a:lumOff val="40000"/>
                  </a:schemeClr>
                </a:solidFill>
                <a:latin typeface="Quicksand" pitchFamily="2" charset="0"/>
              </a:rPr>
              <a:t>đầu</a:t>
            </a:r>
            <a:r>
              <a:rPr lang="en-US" sz="2000" b="1">
                <a:solidFill>
                  <a:schemeClr val="accent2">
                    <a:lumMod val="60000"/>
                    <a:lumOff val="40000"/>
                  </a:schemeClr>
                </a:solidFill>
                <a:latin typeface="Quicksand" pitchFamily="2" charset="0"/>
              </a:rPr>
              <a:t> </a:t>
            </a:r>
            <a:r>
              <a:rPr lang="en-US" sz="2000" b="1" err="1">
                <a:solidFill>
                  <a:schemeClr val="accent2">
                    <a:lumMod val="60000"/>
                    <a:lumOff val="40000"/>
                  </a:schemeClr>
                </a:solidFill>
                <a:latin typeface="Quicksand" pitchFamily="2" charset="0"/>
              </a:rPr>
              <a:t>vào</a:t>
            </a:r>
            <a:endParaRPr lang="en-US" sz="2000" b="1">
              <a:solidFill>
                <a:schemeClr val="accent2">
                  <a:lumMod val="60000"/>
                  <a:lumOff val="40000"/>
                </a:schemeClr>
              </a:solidFill>
              <a:latin typeface="Quicksand" pitchFamily="2" charset="0"/>
            </a:endParaRPr>
          </a:p>
        </p:txBody>
      </p:sp>
      <p:sp>
        <p:nvSpPr>
          <p:cNvPr id="6" name="Google Shape;342;p33">
            <a:extLst>
              <a:ext uri="{FF2B5EF4-FFF2-40B4-BE49-F238E27FC236}">
                <a16:creationId xmlns:a16="http://schemas.microsoft.com/office/drawing/2014/main" id="{1CC75D97-F0EC-633B-6D3F-DB586C670ED5}"/>
              </a:ext>
            </a:extLst>
          </p:cNvPr>
          <p:cNvSpPr txBox="1">
            <a:spLocks noGrp="1"/>
          </p:cNvSpPr>
          <p:nvPr>
            <p:ph type="subTitle" idx="1"/>
          </p:nvPr>
        </p:nvSpPr>
        <p:spPr>
          <a:xfrm>
            <a:off x="720025" y="1610941"/>
            <a:ext cx="2547831" cy="1109207"/>
          </a:xfrm>
          <a:prstGeom prst="rect">
            <a:avLst/>
          </a:prstGeom>
          <a:noFill/>
          <a:ln>
            <a:noFill/>
          </a:ln>
        </p:spPr>
        <p:txBody>
          <a:bodyPr spcFirstLastPara="1" wrap="square" lIns="91425" tIns="91425" rIns="91425" bIns="91425" anchor="t" anchorCtr="0">
            <a:noAutofit/>
          </a:bodyPr>
          <a:lstStyle/>
          <a:p>
            <a:pPr marL="0" indent="0" algn="just"/>
            <a:r>
              <a:rPr lang="en-US" sz="1800" err="1">
                <a:solidFill>
                  <a:schemeClr val="tx1"/>
                </a:solidFill>
              </a:rPr>
              <a:t>Dữ</a:t>
            </a:r>
            <a:r>
              <a:rPr lang="en-US" sz="1800">
                <a:solidFill>
                  <a:schemeClr val="tx1"/>
                </a:solidFill>
              </a:rPr>
              <a:t> </a:t>
            </a:r>
            <a:r>
              <a:rPr lang="en-US" sz="1800" err="1">
                <a:solidFill>
                  <a:schemeClr val="tx1"/>
                </a:solidFill>
              </a:rPr>
              <a:t>liệu</a:t>
            </a:r>
            <a:r>
              <a:rPr lang="en-US" sz="1800">
                <a:solidFill>
                  <a:schemeClr val="tx1"/>
                </a:solidFill>
              </a:rPr>
              <a:t> event log </a:t>
            </a:r>
            <a:r>
              <a:rPr lang="en-US" sz="1800" err="1">
                <a:solidFill>
                  <a:schemeClr val="tx1"/>
                </a:solidFill>
              </a:rPr>
              <a:t>của</a:t>
            </a:r>
            <a:r>
              <a:rPr lang="en-US" sz="1800">
                <a:solidFill>
                  <a:schemeClr val="tx1"/>
                </a:solidFill>
              </a:rPr>
              <a:t> </a:t>
            </a:r>
            <a:r>
              <a:rPr lang="en-US" sz="1800" err="1">
                <a:solidFill>
                  <a:schemeClr val="tx1"/>
                </a:solidFill>
              </a:rPr>
              <a:t>quy</a:t>
            </a:r>
            <a:r>
              <a:rPr lang="en-US" sz="1800">
                <a:solidFill>
                  <a:schemeClr val="tx1"/>
                </a:solidFill>
              </a:rPr>
              <a:t> </a:t>
            </a:r>
            <a:r>
              <a:rPr lang="en-US" sz="1800" err="1">
                <a:solidFill>
                  <a:schemeClr val="tx1"/>
                </a:solidFill>
              </a:rPr>
              <a:t>trình</a:t>
            </a:r>
            <a:r>
              <a:rPr lang="en-US" sz="1800">
                <a:solidFill>
                  <a:schemeClr val="tx1"/>
                </a:solidFill>
              </a:rPr>
              <a:t> </a:t>
            </a:r>
            <a:r>
              <a:rPr lang="en-US" sz="1800" err="1">
                <a:solidFill>
                  <a:schemeClr val="tx1"/>
                </a:solidFill>
              </a:rPr>
              <a:t>cần</a:t>
            </a:r>
            <a:r>
              <a:rPr lang="en-US" sz="1800">
                <a:solidFill>
                  <a:schemeClr val="tx1"/>
                </a:solidFill>
              </a:rPr>
              <a:t> </a:t>
            </a:r>
            <a:r>
              <a:rPr lang="en-US" sz="1800" err="1">
                <a:solidFill>
                  <a:schemeClr val="tx1"/>
                </a:solidFill>
              </a:rPr>
              <a:t>phân</a:t>
            </a:r>
            <a:r>
              <a:rPr lang="en-US" sz="1800">
                <a:solidFill>
                  <a:schemeClr val="tx1"/>
                </a:solidFill>
              </a:rPr>
              <a:t> </a:t>
            </a:r>
            <a:r>
              <a:rPr lang="en-US" sz="1800" err="1">
                <a:solidFill>
                  <a:schemeClr val="tx1"/>
                </a:solidFill>
              </a:rPr>
              <a:t>tích</a:t>
            </a:r>
            <a:r>
              <a:rPr lang="en-US" sz="1800">
                <a:solidFill>
                  <a:schemeClr val="tx1"/>
                </a:solidFill>
              </a:rPr>
              <a:t> </a:t>
            </a:r>
            <a:r>
              <a:rPr lang="en-US" sz="1800" err="1">
                <a:solidFill>
                  <a:schemeClr val="tx1"/>
                </a:solidFill>
              </a:rPr>
              <a:t>hiệu</a:t>
            </a:r>
            <a:r>
              <a:rPr lang="en-US" sz="1800">
                <a:solidFill>
                  <a:schemeClr val="tx1"/>
                </a:solidFill>
              </a:rPr>
              <a:t> </a:t>
            </a:r>
            <a:r>
              <a:rPr lang="en-US" sz="1800" err="1">
                <a:solidFill>
                  <a:schemeClr val="tx1"/>
                </a:solidFill>
              </a:rPr>
              <a:t>năng</a:t>
            </a:r>
            <a:r>
              <a:rPr lang="en-US" sz="1800">
                <a:solidFill>
                  <a:schemeClr val="tx1"/>
                </a:solidFill>
              </a:rPr>
              <a:t>.​</a:t>
            </a:r>
          </a:p>
        </p:txBody>
      </p:sp>
      <p:sp>
        <p:nvSpPr>
          <p:cNvPr id="3" name="TextBox 2">
            <a:extLst>
              <a:ext uri="{FF2B5EF4-FFF2-40B4-BE49-F238E27FC236}">
                <a16:creationId xmlns:a16="http://schemas.microsoft.com/office/drawing/2014/main" id="{9FB2EBF7-ECB2-7FCD-7A47-66561B9805CB}"/>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solidFill>
                  <a:schemeClr val="tx1"/>
                </a:solidFill>
                <a:latin typeface="Barlow" panose="00000500000000000000" pitchFamily="2" charset="0"/>
                <a:cs typeface="Arial" panose="020B0604020202020204" pitchFamily="34" charset="0"/>
              </a:rPr>
              <a:pPr algn="ctr"/>
              <a:t>5</a:t>
            </a:fld>
            <a:endParaRPr lang="en-US">
              <a:solidFill>
                <a:schemeClr val="tx1"/>
              </a:solidFill>
              <a:latin typeface="Barlow" panose="00000500000000000000" pitchFamily="2" charset="0"/>
              <a:cs typeface="Arial" panose="020B0604020202020204" pitchFamily="34" charset="0"/>
            </a:endParaRPr>
          </a:p>
        </p:txBody>
      </p:sp>
      <p:graphicFrame>
        <p:nvGraphicFramePr>
          <p:cNvPr id="7" name="Table 6">
            <a:extLst>
              <a:ext uri="{FF2B5EF4-FFF2-40B4-BE49-F238E27FC236}">
                <a16:creationId xmlns:a16="http://schemas.microsoft.com/office/drawing/2014/main" id="{41E0CA60-4138-476E-96A3-AAD4F86050E5}"/>
              </a:ext>
            </a:extLst>
          </p:cNvPr>
          <p:cNvGraphicFramePr>
            <a:graphicFrameLocks noGrp="1"/>
          </p:cNvGraphicFramePr>
          <p:nvPr>
            <p:extLst>
              <p:ext uri="{D42A27DB-BD31-4B8C-83A1-F6EECF244321}">
                <p14:modId xmlns:p14="http://schemas.microsoft.com/office/powerpoint/2010/main" val="22937505"/>
              </p:ext>
            </p:extLst>
          </p:nvPr>
        </p:nvGraphicFramePr>
        <p:xfrm>
          <a:off x="3267857" y="1360917"/>
          <a:ext cx="5241829" cy="3120471"/>
        </p:xfrm>
        <a:graphic>
          <a:graphicData uri="http://schemas.openxmlformats.org/drawingml/2006/table">
            <a:tbl>
              <a:tblPr firstRow="1" bandRow="1">
                <a:tableStyleId>{2B37E49E-D465-40B9-9BB2-4190C7215D12}</a:tableStyleId>
              </a:tblPr>
              <a:tblGrid>
                <a:gridCol w="568312">
                  <a:extLst>
                    <a:ext uri="{9D8B030D-6E8A-4147-A177-3AD203B41FA5}">
                      <a16:colId xmlns:a16="http://schemas.microsoft.com/office/drawing/2014/main" val="1892012287"/>
                    </a:ext>
                  </a:extLst>
                </a:gridCol>
                <a:gridCol w="1791261">
                  <a:extLst>
                    <a:ext uri="{9D8B030D-6E8A-4147-A177-3AD203B41FA5}">
                      <a16:colId xmlns:a16="http://schemas.microsoft.com/office/drawing/2014/main" val="4291875552"/>
                    </a:ext>
                  </a:extLst>
                </a:gridCol>
                <a:gridCol w="652240">
                  <a:extLst>
                    <a:ext uri="{9D8B030D-6E8A-4147-A177-3AD203B41FA5}">
                      <a16:colId xmlns:a16="http://schemas.microsoft.com/office/drawing/2014/main" val="804810846"/>
                    </a:ext>
                  </a:extLst>
                </a:gridCol>
                <a:gridCol w="963972">
                  <a:extLst>
                    <a:ext uri="{9D8B030D-6E8A-4147-A177-3AD203B41FA5}">
                      <a16:colId xmlns:a16="http://schemas.microsoft.com/office/drawing/2014/main" val="2089998686"/>
                    </a:ext>
                  </a:extLst>
                </a:gridCol>
                <a:gridCol w="688209">
                  <a:extLst>
                    <a:ext uri="{9D8B030D-6E8A-4147-A177-3AD203B41FA5}">
                      <a16:colId xmlns:a16="http://schemas.microsoft.com/office/drawing/2014/main" val="4250539067"/>
                    </a:ext>
                  </a:extLst>
                </a:gridCol>
                <a:gridCol w="577835">
                  <a:extLst>
                    <a:ext uri="{9D8B030D-6E8A-4147-A177-3AD203B41FA5}">
                      <a16:colId xmlns:a16="http://schemas.microsoft.com/office/drawing/2014/main" val="3964834807"/>
                    </a:ext>
                  </a:extLst>
                </a:gridCol>
              </a:tblGrid>
              <a:tr h="346719">
                <a:tc>
                  <a:txBody>
                    <a:bodyPr/>
                    <a:lstStyle/>
                    <a:p>
                      <a:pPr algn="ctr"/>
                      <a:r>
                        <a:rPr lang="en-US" sz="1600"/>
                        <a:t>eID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Start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802320"/>
                  </a:ext>
                </a:extLst>
              </a:tr>
              <a:tr h="346719">
                <a:tc>
                  <a:txBody>
                    <a:bodyPr/>
                    <a:lstStyle/>
                    <a:p>
                      <a:pPr algn="ctr"/>
                      <a:r>
                        <a:rPr lang="en-US" sz="1600"/>
                        <a:t>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t>Prepare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94398"/>
                  </a:ext>
                </a:extLst>
              </a:tr>
              <a:tr h="346719">
                <a:tc>
                  <a:txBody>
                    <a:bodyPr/>
                    <a:lstStyle/>
                    <a:p>
                      <a:pPr algn="ctr"/>
                      <a:r>
                        <a:rPr lang="en-US" sz="1600"/>
                        <a:t>e2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t>Take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0648407"/>
                  </a:ext>
                </a:extLst>
              </a:tr>
              <a:tr h="346719">
                <a:tc>
                  <a:txBody>
                    <a:bodyPr/>
                    <a:lstStyle/>
                    <a:p>
                      <a:pPr algn="ctr"/>
                      <a:r>
                        <a:rPr lang="en-US" sz="1600"/>
                        <a:t>e3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t>Take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0198006"/>
                  </a:ext>
                </a:extLst>
              </a:tr>
              <a:tr h="346719">
                <a:tc>
                  <a:txBody>
                    <a:bodyPr/>
                    <a:lstStyle/>
                    <a:p>
                      <a:pPr algn="ctr"/>
                      <a:r>
                        <a:rPr lang="en-US" sz="1600"/>
                        <a:t>e4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t>Conduct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S1, 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936952"/>
                  </a:ext>
                </a:extLst>
              </a:tr>
              <a:tr h="346719">
                <a:tc>
                  <a:txBody>
                    <a:bodyPr/>
                    <a:lstStyle/>
                    <a:p>
                      <a:pPr algn="ctr"/>
                      <a:r>
                        <a:rPr lang="en-US" sz="1600"/>
                        <a:t>e5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t>Publish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270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774330"/>
                  </a:ext>
                </a:extLst>
              </a:tr>
              <a:tr h="346719">
                <a:tc>
                  <a:txBody>
                    <a:bodyPr/>
                    <a:lstStyle/>
                    <a:p>
                      <a:pPr algn="ctr"/>
                      <a:r>
                        <a:rPr lang="en-US" sz="1600"/>
                        <a:t>e6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t>Transfer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S1, 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285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179242"/>
                  </a:ext>
                </a:extLst>
              </a:tr>
              <a:tr h="346719">
                <a:tc>
                  <a:txBody>
                    <a:bodyPr/>
                    <a:lstStyle/>
                    <a:p>
                      <a:pPr algn="ctr"/>
                      <a:r>
                        <a:rPr lang="en-US" sz="1600"/>
                        <a:t>e7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t>Clear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330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0216304"/>
                  </a:ext>
                </a:extLst>
              </a:tr>
              <a:tr h="346719">
                <a:tc>
                  <a:txBody>
                    <a:bodyPr/>
                    <a:lstStyle/>
                    <a:p>
                      <a:pPr algn="ctr"/>
                      <a:r>
                        <a:rPr lang="en-US" sz="1600"/>
                        <a:t>e8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a:t>Clear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S2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860651"/>
                  </a:ext>
                </a:extLst>
              </a:tr>
            </a:tbl>
          </a:graphicData>
        </a:graphic>
      </p:graphicFrame>
    </p:spTree>
    <p:extLst>
      <p:ext uri="{BB962C8B-B14F-4D97-AF65-F5344CB8AC3E}">
        <p14:creationId xmlns:p14="http://schemas.microsoft.com/office/powerpoint/2010/main" val="1443793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C3E55-4913-4FE1-B424-E601D51FD03E}"/>
              </a:ext>
            </a:extLst>
          </p:cNvPr>
          <p:cNvSpPr>
            <a:spLocks noGrp="1"/>
          </p:cNvSpPr>
          <p:nvPr>
            <p:ph type="title"/>
          </p:nvPr>
        </p:nvSpPr>
        <p:spPr/>
        <p:txBody>
          <a:bodyPr/>
          <a:lstStyle/>
          <a:p>
            <a:pPr marL="139700" indent="0">
              <a:buNone/>
            </a:pPr>
            <a:r>
              <a:rPr lang="vi-VN" sz="2400">
                <a:solidFill>
                  <a:schemeClr val="accent1">
                    <a:lumMod val="75000"/>
                  </a:schemeClr>
                </a:solidFill>
              </a:rPr>
              <a:t>Tìm mô hình quy trình có xem xét</a:t>
            </a:r>
            <a:r>
              <a:rPr lang="en-US" sz="2400">
                <a:solidFill>
                  <a:schemeClr val="accent1">
                    <a:lumMod val="75000"/>
                  </a:schemeClr>
                </a:solidFill>
              </a:rPr>
              <a:t> </a:t>
            </a:r>
            <a:r>
              <a:rPr lang="vi-VN" sz="2400">
                <a:solidFill>
                  <a:schemeClr val="accent1">
                    <a:lumMod val="75000"/>
                  </a:schemeClr>
                </a:solidFill>
              </a:rPr>
              <a:t>nhiều đối tượng từ dữ liệu event log</a:t>
            </a:r>
          </a:p>
        </p:txBody>
      </p:sp>
      <p:sp>
        <p:nvSpPr>
          <p:cNvPr id="5" name="Subtitle 3">
            <a:extLst>
              <a:ext uri="{FF2B5EF4-FFF2-40B4-BE49-F238E27FC236}">
                <a16:creationId xmlns:a16="http://schemas.microsoft.com/office/drawing/2014/main" id="{D62AA29D-B9D4-6DC2-EEDF-30AAD3A79E89}"/>
              </a:ext>
            </a:extLst>
          </p:cNvPr>
          <p:cNvSpPr txBox="1">
            <a:spLocks/>
          </p:cNvSpPr>
          <p:nvPr/>
        </p:nvSpPr>
        <p:spPr>
          <a:xfrm>
            <a:off x="720000" y="1347249"/>
            <a:ext cx="7916000" cy="3351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en-US" b="1"/>
              <a:t>Ý tưởng: </a:t>
            </a:r>
            <a:r>
              <a:rPr lang="vi-VN"/>
              <a:t>sử dụng các nút place</a:t>
            </a:r>
            <a:r>
              <a:rPr lang="en-US"/>
              <a:t> (places)</a:t>
            </a:r>
            <a:r>
              <a:rPr lang="vi-VN"/>
              <a:t> và nút transition</a:t>
            </a:r>
            <a:r>
              <a:rPr lang="en-US"/>
              <a:t> (transition)</a:t>
            </a:r>
            <a:r>
              <a:rPr lang="vi-VN"/>
              <a:t> để mô tả các tương tác giữa các</a:t>
            </a:r>
            <a:r>
              <a:rPr lang="en-US"/>
              <a:t> </a:t>
            </a:r>
            <a:r>
              <a:rPr lang="vi-VN"/>
              <a:t>loại đối tượng và sự kiện trong quy trình. Quá</a:t>
            </a:r>
            <a:r>
              <a:rPr lang="en-US"/>
              <a:t> trình này </a:t>
            </a:r>
            <a:r>
              <a:rPr lang="vi-VN"/>
              <a:t>bao gồm xác định và phân tách các loại đối tượng, áp dụng kỹ thuật khai thác quy trình để tạo mô hình Petri Net cho từng loại, sau đó tích hợp các mô hình này thành một mô hình tổng thể (Object-Centric Petri Net), gán đối tượng cho các nút place, xác định các cung thay đổi và hoàn tất mô hình.</a:t>
            </a:r>
            <a:endParaRPr lang="en-US"/>
          </a:p>
          <a:p>
            <a:pPr marL="139700" indent="0" algn="just">
              <a:buNone/>
            </a:pPr>
            <a:endParaRPr lang="en-US"/>
          </a:p>
          <a:p>
            <a:pPr marL="139700" indent="0" algn="just">
              <a:buNone/>
            </a:pPr>
            <a:r>
              <a:rPr lang="en-US" b="1"/>
              <a:t>Kết quả: </a:t>
            </a:r>
            <a:r>
              <a:rPr lang="en-US"/>
              <a:t>m</a:t>
            </a:r>
            <a:r>
              <a:rPr lang="vi-VN"/>
              <a:t>ô hình quy trình Object-Centric Petri Net </a:t>
            </a:r>
            <a:r>
              <a:rPr lang="en-US"/>
              <a:t>(</a:t>
            </a:r>
            <a:r>
              <a:rPr lang="vi-VN"/>
              <a:t>một biến thể của mô hình Petri Net</a:t>
            </a:r>
            <a:r>
              <a:rPr lang="en-US"/>
              <a:t>),</a:t>
            </a:r>
            <a:r>
              <a:rPr lang="vi-VN"/>
              <a:t> tập trung vào việc biểu diễn các quy trình dựa trên đối tượng.</a:t>
            </a:r>
            <a:endParaRPr lang="en-US"/>
          </a:p>
        </p:txBody>
      </p:sp>
      <p:sp>
        <p:nvSpPr>
          <p:cNvPr id="6" name="TextBox 5">
            <a:extLst>
              <a:ext uri="{FF2B5EF4-FFF2-40B4-BE49-F238E27FC236}">
                <a16:creationId xmlns:a16="http://schemas.microsoft.com/office/drawing/2014/main" id="{0D21B885-924C-DE35-8E27-5A7B3FC25D20}"/>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50</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1611856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C3E55-4913-4FE1-B424-E601D51FD03E}"/>
              </a:ext>
            </a:extLst>
          </p:cNvPr>
          <p:cNvSpPr>
            <a:spLocks noGrp="1"/>
          </p:cNvSpPr>
          <p:nvPr>
            <p:ph type="title"/>
          </p:nvPr>
        </p:nvSpPr>
        <p:spPr/>
        <p:txBody>
          <a:bodyPr/>
          <a:lstStyle/>
          <a:p>
            <a:pPr marL="139700" indent="0">
              <a:buNone/>
            </a:pPr>
            <a:r>
              <a:rPr lang="vi-VN" sz="2400">
                <a:solidFill>
                  <a:schemeClr val="accent1">
                    <a:lumMod val="75000"/>
                  </a:schemeClr>
                </a:solidFill>
              </a:rPr>
              <a:t>Tìm mô hình quy trình có xem xét</a:t>
            </a:r>
            <a:r>
              <a:rPr lang="en-US" sz="2400">
                <a:solidFill>
                  <a:schemeClr val="accent1">
                    <a:lumMod val="75000"/>
                  </a:schemeClr>
                </a:solidFill>
              </a:rPr>
              <a:t> </a:t>
            </a:r>
            <a:r>
              <a:rPr lang="vi-VN" sz="2400">
                <a:solidFill>
                  <a:schemeClr val="accent1">
                    <a:lumMod val="75000"/>
                  </a:schemeClr>
                </a:solidFill>
              </a:rPr>
              <a:t>nhiều đối tượng từ dữ liệu event log</a:t>
            </a:r>
          </a:p>
        </p:txBody>
      </p:sp>
      <p:sp>
        <p:nvSpPr>
          <p:cNvPr id="6" name="TextBox 5">
            <a:extLst>
              <a:ext uri="{FF2B5EF4-FFF2-40B4-BE49-F238E27FC236}">
                <a16:creationId xmlns:a16="http://schemas.microsoft.com/office/drawing/2014/main" id="{0D21B885-924C-DE35-8E27-5A7B3FC25D20}"/>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51</a:t>
            </a:fld>
            <a:endParaRPr lang="en-US">
              <a:latin typeface="Barlow" panose="00000500000000000000" pitchFamily="2" charset="0"/>
              <a:cs typeface="Arial" panose="020B0604020202020204" pitchFamily="34" charset="0"/>
            </a:endParaRPr>
          </a:p>
        </p:txBody>
      </p:sp>
      <p:pic>
        <p:nvPicPr>
          <p:cNvPr id="2" name="Hình ảnh 1">
            <a:extLst>
              <a:ext uri="{FF2B5EF4-FFF2-40B4-BE49-F238E27FC236}">
                <a16:creationId xmlns:a16="http://schemas.microsoft.com/office/drawing/2014/main" id="{33454097-ADE0-43E3-D449-DA6317932FC2}"/>
              </a:ext>
            </a:extLst>
          </p:cNvPr>
          <p:cNvPicPr>
            <a:picLocks noChangeAspect="1"/>
          </p:cNvPicPr>
          <p:nvPr/>
        </p:nvPicPr>
        <p:blipFill>
          <a:blip r:embed="rId3"/>
          <a:stretch>
            <a:fillRect/>
          </a:stretch>
        </p:blipFill>
        <p:spPr>
          <a:xfrm>
            <a:off x="4686275" y="903925"/>
            <a:ext cx="557440" cy="4239575"/>
          </a:xfrm>
          <a:prstGeom prst="rect">
            <a:avLst/>
          </a:prstGeom>
        </p:spPr>
      </p:pic>
      <p:pic>
        <p:nvPicPr>
          <p:cNvPr id="5126" name="Picture 6">
            <a:extLst>
              <a:ext uri="{FF2B5EF4-FFF2-40B4-BE49-F238E27FC236}">
                <a16:creationId xmlns:a16="http://schemas.microsoft.com/office/drawing/2014/main" id="{E7DEC76C-EFA9-51DF-E086-7E70548FB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08" y="1253932"/>
            <a:ext cx="540710" cy="36804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7">
            <a:extLst>
              <a:ext uri="{FF2B5EF4-FFF2-40B4-BE49-F238E27FC236}">
                <a16:creationId xmlns:a16="http://schemas.microsoft.com/office/drawing/2014/main" id="{2BFC1414-0649-15F6-D16A-F199C5B2BA8A}"/>
              </a:ext>
            </a:extLst>
          </p:cNvPr>
          <p:cNvPicPr>
            <a:picLocks noChangeAspect="1"/>
          </p:cNvPicPr>
          <p:nvPr/>
        </p:nvPicPr>
        <p:blipFill>
          <a:blip r:embed="rId5"/>
          <a:stretch>
            <a:fillRect/>
          </a:stretch>
        </p:blipFill>
        <p:spPr>
          <a:xfrm>
            <a:off x="107484" y="2091628"/>
            <a:ext cx="2880645" cy="1580729"/>
          </a:xfrm>
          <a:prstGeom prst="rect">
            <a:avLst/>
          </a:prstGeom>
        </p:spPr>
      </p:pic>
      <p:pic>
        <p:nvPicPr>
          <p:cNvPr id="5132" name="Picture 12">
            <a:extLst>
              <a:ext uri="{FF2B5EF4-FFF2-40B4-BE49-F238E27FC236}">
                <a16:creationId xmlns:a16="http://schemas.microsoft.com/office/drawing/2014/main" id="{2F5128E8-6CCE-ED3E-9519-3F82EC5486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1208" y="860464"/>
            <a:ext cx="1080012" cy="4283036"/>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7B971A93-A817-6438-E434-5D4762EF4F11}"/>
              </a:ext>
            </a:extLst>
          </p:cNvPr>
          <p:cNvSpPr/>
          <p:nvPr/>
        </p:nvSpPr>
        <p:spPr>
          <a:xfrm>
            <a:off x="3071811" y="2629787"/>
            <a:ext cx="760885" cy="504409"/>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A57CBC1-30B2-23E7-74BA-57ADB1170D2D}"/>
              </a:ext>
            </a:extLst>
          </p:cNvPr>
          <p:cNvSpPr/>
          <p:nvPr/>
        </p:nvSpPr>
        <p:spPr>
          <a:xfrm>
            <a:off x="5547572" y="2630821"/>
            <a:ext cx="760885" cy="504409"/>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40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C3E55-4913-4FE1-B424-E601D51FD03E}"/>
              </a:ext>
            </a:extLst>
          </p:cNvPr>
          <p:cNvSpPr>
            <a:spLocks noGrp="1"/>
          </p:cNvSpPr>
          <p:nvPr>
            <p:ph type="title"/>
          </p:nvPr>
        </p:nvSpPr>
        <p:spPr>
          <a:xfrm>
            <a:off x="720000" y="445025"/>
            <a:ext cx="7916000" cy="572700"/>
          </a:xfrm>
        </p:spPr>
        <p:txBody>
          <a:bodyPr/>
          <a:lstStyle/>
          <a:p>
            <a:pPr marL="139700" indent="0">
              <a:buNone/>
            </a:pPr>
            <a:r>
              <a:rPr lang="en-US" sz="2400">
                <a:solidFill>
                  <a:schemeClr val="accent1">
                    <a:lumMod val="75000"/>
                  </a:schemeClr>
                </a:solidFill>
              </a:rPr>
              <a:t>Tính các kết quả trung gian liên quan đến chỉ số hiệu năng  từ mô hình quy trình và dữ liệu event log</a:t>
            </a:r>
          </a:p>
        </p:txBody>
      </p:sp>
      <p:sp>
        <p:nvSpPr>
          <p:cNvPr id="5" name="Subtitle 3">
            <a:extLst>
              <a:ext uri="{FF2B5EF4-FFF2-40B4-BE49-F238E27FC236}">
                <a16:creationId xmlns:a16="http://schemas.microsoft.com/office/drawing/2014/main" id="{D62AA29D-B9D4-6DC2-EEDF-30AAD3A79E89}"/>
              </a:ext>
            </a:extLst>
          </p:cNvPr>
          <p:cNvSpPr txBox="1">
            <a:spLocks/>
          </p:cNvSpPr>
          <p:nvPr/>
        </p:nvSpPr>
        <p:spPr>
          <a:xfrm>
            <a:off x="720000" y="1347249"/>
            <a:ext cx="7916000" cy="3351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en-US" b="1"/>
              <a:t>Ý </a:t>
            </a:r>
            <a:r>
              <a:rPr lang="en-US" b="1" err="1"/>
              <a:t>tưởng</a:t>
            </a:r>
            <a:r>
              <a:rPr lang="en-US" b="1"/>
              <a:t>: </a:t>
            </a:r>
            <a:r>
              <a:rPr lang="en-US" err="1"/>
              <a:t>kết</a:t>
            </a:r>
            <a:r>
              <a:rPr lang="en-US"/>
              <a:t> </a:t>
            </a:r>
            <a:r>
              <a:rPr lang="en-US" err="1"/>
              <a:t>hợp</a:t>
            </a:r>
            <a:r>
              <a:rPr lang="en-US"/>
              <a:t> </a:t>
            </a:r>
            <a:r>
              <a:rPr lang="en-US" err="1"/>
              <a:t>các</a:t>
            </a:r>
            <a:r>
              <a:rPr lang="en-US"/>
              <a:t> </a:t>
            </a:r>
            <a:r>
              <a:rPr lang="en-US" err="1"/>
              <a:t>sự</a:t>
            </a:r>
            <a:r>
              <a:rPr lang="en-US"/>
              <a:t> </a:t>
            </a:r>
            <a:r>
              <a:rPr lang="en-US" err="1"/>
              <a:t>kiện</a:t>
            </a:r>
            <a:r>
              <a:rPr lang="en-US"/>
              <a:t> </a:t>
            </a:r>
            <a:r>
              <a:rPr lang="en-US" err="1"/>
              <a:t>trong</a:t>
            </a:r>
            <a:r>
              <a:rPr lang="en-US"/>
              <a:t> </a:t>
            </a:r>
            <a:r>
              <a:rPr lang="en-US" err="1"/>
              <a:t>dữ</a:t>
            </a:r>
            <a:r>
              <a:rPr lang="en-US"/>
              <a:t> </a:t>
            </a:r>
            <a:r>
              <a:rPr lang="en-US" err="1"/>
              <a:t>liệu</a:t>
            </a:r>
            <a:r>
              <a:rPr lang="en-US"/>
              <a:t> event log </a:t>
            </a:r>
            <a:r>
              <a:rPr lang="en-US" err="1"/>
              <a:t>với</a:t>
            </a:r>
            <a:r>
              <a:rPr lang="en-US"/>
              <a:t> </a:t>
            </a:r>
            <a:r>
              <a:rPr lang="vi-VN" err="1"/>
              <a:t>Object-Centric</a:t>
            </a:r>
            <a:r>
              <a:rPr lang="vi-VN"/>
              <a:t> </a:t>
            </a:r>
            <a:r>
              <a:rPr lang="vi-VN" err="1"/>
              <a:t>Petri</a:t>
            </a:r>
            <a:r>
              <a:rPr lang="vi-VN"/>
              <a:t> </a:t>
            </a:r>
            <a:r>
              <a:rPr lang="vi-VN" err="1"/>
              <a:t>Net</a:t>
            </a:r>
            <a:r>
              <a:rPr lang="en-US"/>
              <a:t> </a:t>
            </a:r>
            <a:r>
              <a:rPr lang="en-US" err="1"/>
              <a:t>bằng</a:t>
            </a:r>
            <a:r>
              <a:rPr lang="en-US"/>
              <a:t> </a:t>
            </a:r>
            <a:r>
              <a:rPr lang="en-US" err="1"/>
              <a:t>cách</a:t>
            </a:r>
            <a:r>
              <a:rPr lang="en-US"/>
              <a:t> “</a:t>
            </a:r>
            <a:r>
              <a:rPr lang="en-US" err="1"/>
              <a:t>chơi</a:t>
            </a:r>
            <a:r>
              <a:rPr lang="en-US"/>
              <a:t>” </a:t>
            </a:r>
            <a:r>
              <a:rPr lang="en-US" err="1"/>
              <a:t>trò</a:t>
            </a:r>
            <a:r>
              <a:rPr lang="en-US"/>
              <a:t> </a:t>
            </a:r>
            <a:r>
              <a:rPr lang="en-US" err="1"/>
              <a:t>chơi</a:t>
            </a:r>
            <a:r>
              <a:rPr lang="en-US"/>
              <a:t> token </a:t>
            </a:r>
            <a:r>
              <a:rPr lang="en-US" err="1"/>
              <a:t>sử</a:t>
            </a:r>
            <a:r>
              <a:rPr lang="en-US"/>
              <a:t> </a:t>
            </a:r>
            <a:r>
              <a:rPr lang="en-US" err="1"/>
              <a:t>dụng</a:t>
            </a:r>
            <a:r>
              <a:rPr lang="en-US"/>
              <a:t> </a:t>
            </a:r>
            <a:r>
              <a:rPr lang="en-US" err="1"/>
              <a:t>các</a:t>
            </a:r>
            <a:r>
              <a:rPr lang="en-US"/>
              <a:t> </a:t>
            </a:r>
            <a:r>
              <a:rPr lang="en-US" err="1"/>
              <a:t>ngữ</a:t>
            </a:r>
            <a:r>
              <a:rPr lang="en-US"/>
              <a:t> </a:t>
            </a:r>
            <a:r>
              <a:rPr lang="en-US" err="1"/>
              <a:t>nghĩa</a:t>
            </a:r>
            <a:r>
              <a:rPr lang="en-US"/>
              <a:t> </a:t>
            </a:r>
            <a:r>
              <a:rPr lang="en-US" err="1"/>
              <a:t>hình</a:t>
            </a:r>
            <a:r>
              <a:rPr lang="en-US"/>
              <a:t> </a:t>
            </a:r>
            <a:r>
              <a:rPr lang="en-US" err="1"/>
              <a:t>thức</a:t>
            </a:r>
            <a:r>
              <a:rPr lang="en-US"/>
              <a:t> </a:t>
            </a:r>
            <a:r>
              <a:rPr lang="en-US" err="1"/>
              <a:t>từ</a:t>
            </a:r>
            <a:r>
              <a:rPr lang="en-US"/>
              <a:t> Object-Centric Petri Net.</a:t>
            </a:r>
          </a:p>
          <a:p>
            <a:pPr marL="139700" indent="0" algn="just">
              <a:buNone/>
            </a:pPr>
            <a:endParaRPr lang="en-US"/>
          </a:p>
          <a:p>
            <a:pPr marL="139700" indent="0" algn="just">
              <a:buNone/>
            </a:pPr>
            <a:r>
              <a:rPr lang="vi-VN" sz="1800" b="1">
                <a:solidFill>
                  <a:schemeClr val="tx1"/>
                </a:solidFill>
                <a:latin typeface="Barlow" panose="00000500000000000000" pitchFamily="2" charset="0"/>
              </a:rPr>
              <a:t>Kết </a:t>
            </a:r>
            <a:r>
              <a:rPr lang="en-US" sz="1800" b="1" err="1">
                <a:solidFill>
                  <a:schemeClr val="tx1"/>
                </a:solidFill>
                <a:latin typeface="Barlow" panose="00000500000000000000" pitchFamily="2" charset="0"/>
              </a:rPr>
              <a:t>quả</a:t>
            </a:r>
            <a:r>
              <a:rPr lang="en-US" sz="1800" b="1">
                <a:solidFill>
                  <a:schemeClr val="tx1"/>
                </a:solidFill>
                <a:latin typeface="Barlow" panose="00000500000000000000" pitchFamily="2" charset="0"/>
              </a:rPr>
              <a:t>: </a:t>
            </a:r>
          </a:p>
          <a:p>
            <a:pPr algn="just"/>
            <a:r>
              <a:rPr lang="en-US"/>
              <a:t>T</a:t>
            </a:r>
            <a:r>
              <a:rPr lang="vi-VN" err="1"/>
              <a:t>ập</a:t>
            </a:r>
            <a:r>
              <a:rPr lang="vi-VN"/>
              <a:t> hợp </a:t>
            </a:r>
            <a:r>
              <a:rPr lang="en-US" err="1"/>
              <a:t>sự</a:t>
            </a:r>
            <a:r>
              <a:rPr lang="en-US"/>
              <a:t> </a:t>
            </a:r>
            <a:r>
              <a:rPr lang="en-US" err="1"/>
              <a:t>diễn</a:t>
            </a:r>
            <a:r>
              <a:rPr lang="en-US"/>
              <a:t> </a:t>
            </a:r>
            <a:r>
              <a:rPr lang="en-US" err="1"/>
              <a:t>ra</a:t>
            </a:r>
            <a:r>
              <a:rPr lang="en-US"/>
              <a:t> </a:t>
            </a:r>
            <a:r>
              <a:rPr lang="en-US" err="1"/>
              <a:t>của</a:t>
            </a:r>
            <a:r>
              <a:rPr lang="en-US"/>
              <a:t> </a:t>
            </a:r>
            <a:r>
              <a:rPr lang="en-US" err="1"/>
              <a:t>các</a:t>
            </a:r>
            <a:r>
              <a:rPr lang="en-US"/>
              <a:t> </a:t>
            </a:r>
            <a:r>
              <a:rPr lang="en-US" err="1"/>
              <a:t>sự</a:t>
            </a:r>
            <a:r>
              <a:rPr lang="en-US"/>
              <a:t> </a:t>
            </a:r>
            <a:r>
              <a:rPr lang="en-US" err="1"/>
              <a:t>kiện</a:t>
            </a:r>
            <a:r>
              <a:rPr lang="en-US"/>
              <a:t> (event occurrences) </a:t>
            </a:r>
            <a:r>
              <a:rPr lang="vi-VN"/>
              <a:t>được chú thích cho mỗi lần </a:t>
            </a:r>
            <a:r>
              <a:rPr lang="en-US"/>
              <a:t>transition </a:t>
            </a:r>
            <a:r>
              <a:rPr lang="vi-VN"/>
              <a:t>được hiển thị trên </a:t>
            </a:r>
            <a:r>
              <a:rPr lang="vi-VN" err="1"/>
              <a:t>Object-Centric</a:t>
            </a:r>
            <a:r>
              <a:rPr lang="vi-VN"/>
              <a:t> </a:t>
            </a:r>
            <a:r>
              <a:rPr lang="vi-VN" err="1"/>
              <a:t>Petri</a:t>
            </a:r>
            <a:r>
              <a:rPr lang="vi-VN"/>
              <a:t> </a:t>
            </a:r>
            <a:r>
              <a:rPr lang="vi-VN" err="1"/>
              <a:t>Net</a:t>
            </a:r>
            <a:r>
              <a:rPr lang="en-US"/>
              <a:t>.</a:t>
            </a:r>
          </a:p>
          <a:p>
            <a:pPr algn="just"/>
            <a:r>
              <a:rPr lang="en-US"/>
              <a:t>T</a:t>
            </a:r>
            <a:r>
              <a:rPr lang="vi-VN" err="1"/>
              <a:t>ập</a:t>
            </a:r>
            <a:r>
              <a:rPr lang="vi-VN"/>
              <a:t> hợp</a:t>
            </a:r>
            <a:r>
              <a:rPr lang="en-US"/>
              <a:t> </a:t>
            </a:r>
            <a:r>
              <a:rPr lang="en-US" err="1"/>
              <a:t>sự</a:t>
            </a:r>
            <a:r>
              <a:rPr lang="en-US"/>
              <a:t> </a:t>
            </a:r>
            <a:r>
              <a:rPr lang="en-US" err="1"/>
              <a:t>ghé</a:t>
            </a:r>
            <a:r>
              <a:rPr lang="en-US"/>
              <a:t> </a:t>
            </a:r>
            <a:r>
              <a:rPr lang="en-US" err="1"/>
              <a:t>thăm</a:t>
            </a:r>
            <a:r>
              <a:rPr lang="en-US"/>
              <a:t> </a:t>
            </a:r>
            <a:r>
              <a:rPr lang="en-US" err="1"/>
              <a:t>của</a:t>
            </a:r>
            <a:r>
              <a:rPr lang="en-US"/>
              <a:t> </a:t>
            </a:r>
            <a:r>
              <a:rPr lang="en-US" err="1"/>
              <a:t>các</a:t>
            </a:r>
            <a:r>
              <a:rPr lang="en-US"/>
              <a:t> token (</a:t>
            </a:r>
            <a:r>
              <a:rPr lang="vi-VN" err="1"/>
              <a:t>token</a:t>
            </a:r>
            <a:r>
              <a:rPr lang="vi-VN"/>
              <a:t> </a:t>
            </a:r>
            <a:r>
              <a:rPr lang="vi-VN" err="1"/>
              <a:t>visit</a:t>
            </a:r>
            <a:r>
              <a:rPr lang="en-US"/>
              <a:t>s)</a:t>
            </a:r>
            <a:r>
              <a:rPr lang="vi-VN"/>
              <a:t> được </a:t>
            </a:r>
            <a:r>
              <a:rPr lang="en-US" err="1"/>
              <a:t>chú</a:t>
            </a:r>
            <a:r>
              <a:rPr lang="en-US"/>
              <a:t> </a:t>
            </a:r>
            <a:r>
              <a:rPr lang="en-US" err="1"/>
              <a:t>thích</a:t>
            </a:r>
            <a:r>
              <a:rPr lang="en-US"/>
              <a:t> </a:t>
            </a:r>
            <a:r>
              <a:rPr lang="vi-VN"/>
              <a:t>cho mỗi</a:t>
            </a:r>
            <a:r>
              <a:rPr lang="en-US"/>
              <a:t> nút place (place)</a:t>
            </a:r>
            <a:r>
              <a:rPr lang="vi-VN"/>
              <a:t> trong mô hình.</a:t>
            </a:r>
            <a:endParaRPr lang="en-US"/>
          </a:p>
          <a:p>
            <a:pPr marL="139700" indent="0" algn="just">
              <a:buNone/>
            </a:pPr>
            <a:endParaRPr lang="en-US"/>
          </a:p>
        </p:txBody>
      </p:sp>
      <p:sp>
        <p:nvSpPr>
          <p:cNvPr id="6" name="TextBox 5">
            <a:extLst>
              <a:ext uri="{FF2B5EF4-FFF2-40B4-BE49-F238E27FC236}">
                <a16:creationId xmlns:a16="http://schemas.microsoft.com/office/drawing/2014/main" id="{0D21B885-924C-DE35-8E27-5A7B3FC25D20}"/>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52</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94732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141">
            <a:extLst>
              <a:ext uri="{FF2B5EF4-FFF2-40B4-BE49-F238E27FC236}">
                <a16:creationId xmlns:a16="http://schemas.microsoft.com/office/drawing/2014/main" id="{8C5E56BC-3D6F-BAA4-40F2-9FC1E8E0BDD5}"/>
              </a:ext>
            </a:extLst>
          </p:cNvPr>
          <p:cNvPicPr>
            <a:picLocks noChangeAspect="1"/>
          </p:cNvPicPr>
          <p:nvPr/>
        </p:nvPicPr>
        <p:blipFill>
          <a:blip r:embed="rId3"/>
          <a:stretch>
            <a:fillRect/>
          </a:stretch>
        </p:blipFill>
        <p:spPr>
          <a:xfrm>
            <a:off x="3615203" y="1354973"/>
            <a:ext cx="1320126" cy="3393525"/>
          </a:xfrm>
          <a:prstGeom prst="rect">
            <a:avLst/>
          </a:prstGeom>
        </p:spPr>
      </p:pic>
      <p:pic>
        <p:nvPicPr>
          <p:cNvPr id="125" name="Picture 124">
            <a:extLst>
              <a:ext uri="{FF2B5EF4-FFF2-40B4-BE49-F238E27FC236}">
                <a16:creationId xmlns:a16="http://schemas.microsoft.com/office/drawing/2014/main" id="{36D179C1-91B1-FBE5-8679-601CF225D3B5}"/>
              </a:ext>
            </a:extLst>
          </p:cNvPr>
          <p:cNvPicPr>
            <a:picLocks noChangeAspect="1"/>
          </p:cNvPicPr>
          <p:nvPr/>
        </p:nvPicPr>
        <p:blipFill>
          <a:blip r:embed="rId4"/>
          <a:stretch>
            <a:fillRect/>
          </a:stretch>
        </p:blipFill>
        <p:spPr>
          <a:xfrm>
            <a:off x="5166875" y="1530437"/>
            <a:ext cx="3900838" cy="3633817"/>
          </a:xfrm>
          <a:prstGeom prst="rect">
            <a:avLst/>
          </a:prstGeom>
        </p:spPr>
      </p:pic>
      <p:sp>
        <p:nvSpPr>
          <p:cNvPr id="5" name="Subtitle 3">
            <a:extLst>
              <a:ext uri="{FF2B5EF4-FFF2-40B4-BE49-F238E27FC236}">
                <a16:creationId xmlns:a16="http://schemas.microsoft.com/office/drawing/2014/main" id="{D62AA29D-B9D4-6DC2-EEDF-30AAD3A79E89}"/>
              </a:ext>
            </a:extLst>
          </p:cNvPr>
          <p:cNvSpPr txBox="1">
            <a:spLocks/>
          </p:cNvSpPr>
          <p:nvPr/>
        </p:nvSpPr>
        <p:spPr>
          <a:xfrm>
            <a:off x="720000" y="1347250"/>
            <a:ext cx="2719391" cy="1737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en-US" sz="1800" b="1"/>
              <a:t>Event </a:t>
            </a:r>
            <a:r>
              <a:rPr lang="en-US" b="1"/>
              <a:t>Occurrence</a:t>
            </a:r>
            <a:endParaRPr lang="en-US"/>
          </a:p>
          <a:p>
            <a:pPr marL="139700" indent="0" algn="just">
              <a:buNone/>
            </a:pPr>
            <a:r>
              <a:rPr lang="en-US"/>
              <a:t>T</a:t>
            </a:r>
            <a:r>
              <a:rPr lang="vi-VN" sz="1800"/>
              <a:t>hể hiện sự </a:t>
            </a:r>
            <a:r>
              <a:rPr lang="en-US" sz="1800"/>
              <a:t>diễn ra </a:t>
            </a:r>
            <a:r>
              <a:rPr lang="vi-VN" sz="1800"/>
              <a:t>của một sự kiện liên quan đến một quá trình nút transition.</a:t>
            </a:r>
            <a:endParaRPr lang="en-US"/>
          </a:p>
        </p:txBody>
      </p:sp>
      <p:sp>
        <p:nvSpPr>
          <p:cNvPr id="6" name="TextBox 5">
            <a:extLst>
              <a:ext uri="{FF2B5EF4-FFF2-40B4-BE49-F238E27FC236}">
                <a16:creationId xmlns:a16="http://schemas.microsoft.com/office/drawing/2014/main" id="{0D21B885-924C-DE35-8E27-5A7B3FC25D20}"/>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53</a:t>
            </a:fld>
            <a:endParaRPr lang="en-US">
              <a:latin typeface="Barlow" panose="00000500000000000000" pitchFamily="2" charset="0"/>
              <a:cs typeface="Arial" panose="020B0604020202020204" pitchFamily="34" charset="0"/>
            </a:endParaRPr>
          </a:p>
        </p:txBody>
      </p:sp>
      <p:sp>
        <p:nvSpPr>
          <p:cNvPr id="2" name="Hình Bầu dục 2">
            <a:extLst>
              <a:ext uri="{FF2B5EF4-FFF2-40B4-BE49-F238E27FC236}">
                <a16:creationId xmlns:a16="http://schemas.microsoft.com/office/drawing/2014/main" id="{EEB2B568-F227-4595-DFBA-B7960F3DFA52}"/>
              </a:ext>
            </a:extLst>
          </p:cNvPr>
          <p:cNvSpPr/>
          <p:nvPr/>
        </p:nvSpPr>
        <p:spPr>
          <a:xfrm>
            <a:off x="5609416" y="2043813"/>
            <a:ext cx="640337" cy="323242"/>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Đường kết nối: Cong 10">
            <a:extLst>
              <a:ext uri="{FF2B5EF4-FFF2-40B4-BE49-F238E27FC236}">
                <a16:creationId xmlns:a16="http://schemas.microsoft.com/office/drawing/2014/main" id="{B9A1A602-CE50-4582-3972-63E4960D6762}"/>
              </a:ext>
            </a:extLst>
          </p:cNvPr>
          <p:cNvCxnSpPr>
            <a:cxnSpLocks/>
            <a:stCxn id="2" idx="6"/>
            <a:endCxn id="12" idx="1"/>
          </p:cNvCxnSpPr>
          <p:nvPr/>
        </p:nvCxnSpPr>
        <p:spPr>
          <a:xfrm flipV="1">
            <a:off x="6249753" y="1408426"/>
            <a:ext cx="731466" cy="797008"/>
          </a:xfrm>
          <a:prstGeom prst="curvedConnector3">
            <a:avLst>
              <a:gd name="adj1" fmla="val 1653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itle 3">
            <a:extLst>
              <a:ext uri="{FF2B5EF4-FFF2-40B4-BE49-F238E27FC236}">
                <a16:creationId xmlns:a16="http://schemas.microsoft.com/office/drawing/2014/main" id="{876BF5E9-BB9F-4D49-6B0A-7BD4E8EEC087}"/>
              </a:ext>
            </a:extLst>
          </p:cNvPr>
          <p:cNvSpPr>
            <a:spLocks noGrp="1"/>
          </p:cNvSpPr>
          <p:nvPr>
            <p:ph type="title"/>
          </p:nvPr>
        </p:nvSpPr>
        <p:spPr>
          <a:xfrm>
            <a:off x="720000" y="445025"/>
            <a:ext cx="7826400" cy="572700"/>
          </a:xfrm>
        </p:spPr>
        <p:txBody>
          <a:bodyPr/>
          <a:lstStyle/>
          <a:p>
            <a:pPr marL="139700" indent="0">
              <a:buNone/>
            </a:pPr>
            <a:r>
              <a:rPr lang="en-US" sz="2400" err="1">
                <a:solidFill>
                  <a:schemeClr val="accent1">
                    <a:lumMod val="75000"/>
                  </a:schemeClr>
                </a:solidFill>
              </a:rPr>
              <a:t>Tính</a:t>
            </a:r>
            <a:r>
              <a:rPr lang="en-US" sz="2400">
                <a:solidFill>
                  <a:schemeClr val="accent1">
                    <a:lumMod val="75000"/>
                  </a:schemeClr>
                </a:solidFill>
              </a:rPr>
              <a:t> </a:t>
            </a:r>
            <a:r>
              <a:rPr lang="en-US" sz="2400" err="1">
                <a:solidFill>
                  <a:schemeClr val="accent1">
                    <a:lumMod val="75000"/>
                  </a:schemeClr>
                </a:solidFill>
              </a:rPr>
              <a:t>các</a:t>
            </a:r>
            <a:r>
              <a:rPr lang="en-US" sz="2400">
                <a:solidFill>
                  <a:schemeClr val="accent1">
                    <a:lumMod val="75000"/>
                  </a:schemeClr>
                </a:solidFill>
              </a:rPr>
              <a:t> </a:t>
            </a:r>
            <a:r>
              <a:rPr lang="en-US" sz="2400" err="1">
                <a:solidFill>
                  <a:schemeClr val="accent1">
                    <a:lumMod val="75000"/>
                  </a:schemeClr>
                </a:solidFill>
              </a:rPr>
              <a:t>kết</a:t>
            </a:r>
            <a:r>
              <a:rPr lang="en-US" sz="2400">
                <a:solidFill>
                  <a:schemeClr val="accent1">
                    <a:lumMod val="75000"/>
                  </a:schemeClr>
                </a:solidFill>
              </a:rPr>
              <a:t> </a:t>
            </a:r>
            <a:r>
              <a:rPr lang="en-US" sz="2400" err="1">
                <a:solidFill>
                  <a:schemeClr val="accent1">
                    <a:lumMod val="75000"/>
                  </a:schemeClr>
                </a:solidFill>
              </a:rPr>
              <a:t>quả</a:t>
            </a:r>
            <a:r>
              <a:rPr lang="en-US" sz="2400">
                <a:solidFill>
                  <a:schemeClr val="accent1">
                    <a:lumMod val="75000"/>
                  </a:schemeClr>
                </a:solidFill>
              </a:rPr>
              <a:t> </a:t>
            </a:r>
            <a:r>
              <a:rPr lang="en-US" sz="2400" err="1">
                <a:solidFill>
                  <a:schemeClr val="accent1">
                    <a:lumMod val="75000"/>
                  </a:schemeClr>
                </a:solidFill>
              </a:rPr>
              <a:t>trung</a:t>
            </a:r>
            <a:r>
              <a:rPr lang="en-US" sz="2400">
                <a:solidFill>
                  <a:schemeClr val="accent1">
                    <a:lumMod val="75000"/>
                  </a:schemeClr>
                </a:solidFill>
              </a:rPr>
              <a:t> </a:t>
            </a:r>
            <a:r>
              <a:rPr lang="en-US" sz="2400" err="1">
                <a:solidFill>
                  <a:schemeClr val="accent1">
                    <a:lumMod val="75000"/>
                  </a:schemeClr>
                </a:solidFill>
              </a:rPr>
              <a:t>gian</a:t>
            </a:r>
            <a:r>
              <a:rPr lang="en-US" sz="2400">
                <a:solidFill>
                  <a:schemeClr val="accent1">
                    <a:lumMod val="75000"/>
                  </a:schemeClr>
                </a:solidFill>
              </a:rPr>
              <a:t> </a:t>
            </a:r>
            <a:r>
              <a:rPr lang="en-US" sz="2400" err="1">
                <a:solidFill>
                  <a:schemeClr val="accent1">
                    <a:lumMod val="75000"/>
                  </a:schemeClr>
                </a:solidFill>
              </a:rPr>
              <a:t>liên</a:t>
            </a:r>
            <a:r>
              <a:rPr lang="en-US" sz="2400">
                <a:solidFill>
                  <a:schemeClr val="accent1">
                    <a:lumMod val="75000"/>
                  </a:schemeClr>
                </a:solidFill>
              </a:rPr>
              <a:t> </a:t>
            </a:r>
            <a:r>
              <a:rPr lang="en-US" sz="2400" err="1">
                <a:solidFill>
                  <a:schemeClr val="accent1">
                    <a:lumMod val="75000"/>
                  </a:schemeClr>
                </a:solidFill>
              </a:rPr>
              <a:t>quan</a:t>
            </a:r>
            <a:r>
              <a:rPr lang="en-US" sz="2400">
                <a:solidFill>
                  <a:schemeClr val="accent1">
                    <a:lumMod val="75000"/>
                  </a:schemeClr>
                </a:solidFill>
              </a:rPr>
              <a:t> </a:t>
            </a:r>
            <a:r>
              <a:rPr lang="en-US" sz="2400" err="1">
                <a:solidFill>
                  <a:schemeClr val="accent1">
                    <a:lumMod val="75000"/>
                  </a:schemeClr>
                </a:solidFill>
              </a:rPr>
              <a:t>đến</a:t>
            </a:r>
            <a:r>
              <a:rPr lang="en-US" sz="2400">
                <a:solidFill>
                  <a:schemeClr val="accent1">
                    <a:lumMod val="75000"/>
                  </a:schemeClr>
                </a:solidFill>
              </a:rPr>
              <a:t> </a:t>
            </a:r>
            <a:r>
              <a:rPr lang="en-US" sz="2400" err="1">
                <a:solidFill>
                  <a:schemeClr val="accent1">
                    <a:lumMod val="75000"/>
                  </a:schemeClr>
                </a:solidFill>
              </a:rPr>
              <a:t>chỉ</a:t>
            </a:r>
            <a:r>
              <a:rPr lang="en-US" sz="2400">
                <a:solidFill>
                  <a:schemeClr val="accent1">
                    <a:lumMod val="75000"/>
                  </a:schemeClr>
                </a:solidFill>
              </a:rPr>
              <a:t> </a:t>
            </a:r>
            <a:r>
              <a:rPr lang="en-US" sz="2400" err="1">
                <a:solidFill>
                  <a:schemeClr val="accent1">
                    <a:lumMod val="75000"/>
                  </a:schemeClr>
                </a:solidFill>
              </a:rPr>
              <a:t>số</a:t>
            </a:r>
            <a:r>
              <a:rPr lang="en-US" sz="2400">
                <a:solidFill>
                  <a:schemeClr val="accent1">
                    <a:lumMod val="75000"/>
                  </a:schemeClr>
                </a:solidFill>
              </a:rPr>
              <a:t> </a:t>
            </a:r>
            <a:r>
              <a:rPr lang="en-US" sz="2400" err="1">
                <a:solidFill>
                  <a:schemeClr val="accent1">
                    <a:lumMod val="75000"/>
                  </a:schemeClr>
                </a:solidFill>
              </a:rPr>
              <a:t>hiệu</a:t>
            </a:r>
            <a:r>
              <a:rPr lang="en-US" sz="2400">
                <a:solidFill>
                  <a:schemeClr val="accent1">
                    <a:lumMod val="75000"/>
                  </a:schemeClr>
                </a:solidFill>
              </a:rPr>
              <a:t> </a:t>
            </a:r>
            <a:r>
              <a:rPr lang="en-US" sz="2400" err="1">
                <a:solidFill>
                  <a:schemeClr val="accent1">
                    <a:lumMod val="75000"/>
                  </a:schemeClr>
                </a:solidFill>
              </a:rPr>
              <a:t>năng</a:t>
            </a:r>
            <a:r>
              <a:rPr lang="en-US" sz="2400">
                <a:solidFill>
                  <a:schemeClr val="accent1">
                    <a:lumMod val="75000"/>
                  </a:schemeClr>
                </a:solidFill>
              </a:rPr>
              <a:t>  </a:t>
            </a:r>
            <a:r>
              <a:rPr lang="en-US" sz="2400" err="1">
                <a:solidFill>
                  <a:schemeClr val="accent1">
                    <a:lumMod val="75000"/>
                  </a:schemeClr>
                </a:solidFill>
              </a:rPr>
              <a:t>từ</a:t>
            </a:r>
            <a:r>
              <a:rPr lang="en-US" sz="2400">
                <a:solidFill>
                  <a:schemeClr val="accent1">
                    <a:lumMod val="75000"/>
                  </a:schemeClr>
                </a:solidFill>
              </a:rPr>
              <a:t> </a:t>
            </a:r>
            <a:r>
              <a:rPr lang="en-US" sz="2400" err="1">
                <a:solidFill>
                  <a:schemeClr val="accent1">
                    <a:lumMod val="75000"/>
                  </a:schemeClr>
                </a:solidFill>
              </a:rPr>
              <a:t>mô</a:t>
            </a:r>
            <a:r>
              <a:rPr lang="en-US" sz="2400">
                <a:solidFill>
                  <a:schemeClr val="accent1">
                    <a:lumMod val="75000"/>
                  </a:schemeClr>
                </a:solidFill>
              </a:rPr>
              <a:t> </a:t>
            </a:r>
            <a:r>
              <a:rPr lang="en-US" sz="2400" err="1">
                <a:solidFill>
                  <a:schemeClr val="accent1">
                    <a:lumMod val="75000"/>
                  </a:schemeClr>
                </a:solidFill>
              </a:rPr>
              <a:t>hình</a:t>
            </a:r>
            <a:r>
              <a:rPr lang="en-US" sz="2400">
                <a:solidFill>
                  <a:schemeClr val="accent1">
                    <a:lumMod val="75000"/>
                  </a:schemeClr>
                </a:solidFill>
              </a:rPr>
              <a:t> </a:t>
            </a:r>
            <a:r>
              <a:rPr lang="en-US" sz="2400" err="1">
                <a:solidFill>
                  <a:schemeClr val="accent1">
                    <a:lumMod val="75000"/>
                  </a:schemeClr>
                </a:solidFill>
              </a:rPr>
              <a:t>quy</a:t>
            </a:r>
            <a:r>
              <a:rPr lang="en-US" sz="2400">
                <a:solidFill>
                  <a:schemeClr val="accent1">
                    <a:lumMod val="75000"/>
                  </a:schemeClr>
                </a:solidFill>
              </a:rPr>
              <a:t> </a:t>
            </a:r>
            <a:r>
              <a:rPr lang="en-US" sz="2400" err="1">
                <a:solidFill>
                  <a:schemeClr val="accent1">
                    <a:lumMod val="75000"/>
                  </a:schemeClr>
                </a:solidFill>
              </a:rPr>
              <a:t>trình</a:t>
            </a:r>
            <a:r>
              <a:rPr lang="en-US" sz="2400">
                <a:solidFill>
                  <a:schemeClr val="accent1">
                    <a:lumMod val="75000"/>
                  </a:schemeClr>
                </a:solidFill>
              </a:rPr>
              <a:t> </a:t>
            </a:r>
            <a:r>
              <a:rPr lang="en-US" sz="2400" err="1">
                <a:solidFill>
                  <a:schemeClr val="accent1">
                    <a:lumMod val="75000"/>
                  </a:schemeClr>
                </a:solidFill>
              </a:rPr>
              <a:t>và</a:t>
            </a:r>
            <a:r>
              <a:rPr lang="en-US" sz="2400">
                <a:solidFill>
                  <a:schemeClr val="accent1">
                    <a:lumMod val="75000"/>
                  </a:schemeClr>
                </a:solidFill>
              </a:rPr>
              <a:t> </a:t>
            </a:r>
            <a:r>
              <a:rPr lang="en-US" sz="2400" err="1">
                <a:solidFill>
                  <a:schemeClr val="accent1">
                    <a:lumMod val="75000"/>
                  </a:schemeClr>
                </a:solidFill>
              </a:rPr>
              <a:t>dữ</a:t>
            </a:r>
            <a:r>
              <a:rPr lang="en-US" sz="2400">
                <a:solidFill>
                  <a:schemeClr val="accent1">
                    <a:lumMod val="75000"/>
                  </a:schemeClr>
                </a:solidFill>
              </a:rPr>
              <a:t> </a:t>
            </a:r>
            <a:r>
              <a:rPr lang="en-US" sz="2400" err="1">
                <a:solidFill>
                  <a:schemeClr val="accent1">
                    <a:lumMod val="75000"/>
                  </a:schemeClr>
                </a:solidFill>
              </a:rPr>
              <a:t>liệu</a:t>
            </a:r>
            <a:r>
              <a:rPr lang="en-US" sz="2400">
                <a:solidFill>
                  <a:schemeClr val="accent1">
                    <a:lumMod val="75000"/>
                  </a:schemeClr>
                </a:solidFill>
              </a:rPr>
              <a:t> event log</a:t>
            </a:r>
          </a:p>
        </p:txBody>
      </p:sp>
      <p:sp>
        <p:nvSpPr>
          <p:cNvPr id="7" name="Hình Bầu dục 6">
            <a:extLst>
              <a:ext uri="{FF2B5EF4-FFF2-40B4-BE49-F238E27FC236}">
                <a16:creationId xmlns:a16="http://schemas.microsoft.com/office/drawing/2014/main" id="{176FB99A-6325-0779-ECA8-BE626047EADD}"/>
              </a:ext>
            </a:extLst>
          </p:cNvPr>
          <p:cNvSpPr/>
          <p:nvPr/>
        </p:nvSpPr>
        <p:spPr>
          <a:xfrm>
            <a:off x="3523462" y="1680371"/>
            <a:ext cx="760139" cy="43170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3">
            <a:extLst>
              <a:ext uri="{FF2B5EF4-FFF2-40B4-BE49-F238E27FC236}">
                <a16:creationId xmlns:a16="http://schemas.microsoft.com/office/drawing/2014/main" id="{B04D8683-7067-F525-1C11-8DB62CA56157}"/>
              </a:ext>
            </a:extLst>
          </p:cNvPr>
          <p:cNvSpPr txBox="1">
            <a:spLocks/>
          </p:cNvSpPr>
          <p:nvPr/>
        </p:nvSpPr>
        <p:spPr>
          <a:xfrm>
            <a:off x="720000" y="3060622"/>
            <a:ext cx="2719391" cy="1737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en-US" sz="1800" b="1"/>
              <a:t>Token </a:t>
            </a:r>
            <a:r>
              <a:rPr lang="en-US" b="1"/>
              <a:t>Visit</a:t>
            </a:r>
            <a:endParaRPr lang="en-US">
              <a:latin typeface="Barlow" panose="00000500000000000000" pitchFamily="2" charset="0"/>
            </a:endParaRPr>
          </a:p>
          <a:p>
            <a:pPr marL="139700" indent="0" algn="just">
              <a:buNone/>
            </a:pPr>
            <a:r>
              <a:rPr lang="en-US"/>
              <a:t>M</a:t>
            </a:r>
            <a:r>
              <a:rPr lang="vi-VN"/>
              <a:t>ô tả </a:t>
            </a:r>
            <a:r>
              <a:rPr lang="en-US"/>
              <a:t>sự ghé thăm của một </a:t>
            </a:r>
            <a:r>
              <a:rPr lang="vi-VN"/>
              <a:t>token tới </a:t>
            </a:r>
            <a:r>
              <a:rPr lang="en-US" err="1"/>
              <a:t>một</a:t>
            </a:r>
            <a:r>
              <a:rPr lang="en-US"/>
              <a:t> nút place </a:t>
            </a:r>
            <a:r>
              <a:rPr lang="vi-VN"/>
              <a:t>tương ứng</a:t>
            </a:r>
            <a:r>
              <a:rPr lang="en-US"/>
              <a:t>.</a:t>
            </a:r>
          </a:p>
        </p:txBody>
      </p:sp>
      <p:sp>
        <p:nvSpPr>
          <p:cNvPr id="17" name="Hình Bầu dục 2">
            <a:extLst>
              <a:ext uri="{FF2B5EF4-FFF2-40B4-BE49-F238E27FC236}">
                <a16:creationId xmlns:a16="http://schemas.microsoft.com/office/drawing/2014/main" id="{DE0E06FA-9632-1B0D-2C4F-4C865CA33DAB}"/>
              </a:ext>
            </a:extLst>
          </p:cNvPr>
          <p:cNvSpPr/>
          <p:nvPr/>
        </p:nvSpPr>
        <p:spPr>
          <a:xfrm>
            <a:off x="5123367" y="1632640"/>
            <a:ext cx="1112848" cy="3232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Đường kết nối: Cong 14">
            <a:extLst>
              <a:ext uri="{FF2B5EF4-FFF2-40B4-BE49-F238E27FC236}">
                <a16:creationId xmlns:a16="http://schemas.microsoft.com/office/drawing/2014/main" id="{1A42365E-2534-48F5-394E-089FF6A65914}"/>
              </a:ext>
            </a:extLst>
          </p:cNvPr>
          <p:cNvCxnSpPr>
            <a:cxnSpLocks/>
            <a:stCxn id="17" idx="0"/>
            <a:endCxn id="19" idx="1"/>
          </p:cNvCxnSpPr>
          <p:nvPr/>
        </p:nvCxnSpPr>
        <p:spPr>
          <a:xfrm rot="16200000" flipV="1">
            <a:off x="5375688" y="1328536"/>
            <a:ext cx="228181" cy="380027"/>
          </a:xfrm>
          <a:prstGeom prst="curvedConnector4">
            <a:avLst>
              <a:gd name="adj1" fmla="val 23133"/>
              <a:gd name="adj2" fmla="val 20657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Flowchart: Connector 21">
            <a:extLst>
              <a:ext uri="{FF2B5EF4-FFF2-40B4-BE49-F238E27FC236}">
                <a16:creationId xmlns:a16="http://schemas.microsoft.com/office/drawing/2014/main" id="{2BEB9666-C56E-1DC9-9687-53FA7FA62C5F}"/>
              </a:ext>
            </a:extLst>
          </p:cNvPr>
          <p:cNvSpPr/>
          <p:nvPr/>
        </p:nvSpPr>
        <p:spPr>
          <a:xfrm>
            <a:off x="3825693" y="1454409"/>
            <a:ext cx="139054" cy="146461"/>
          </a:xfrm>
          <a:prstGeom prst="flowChartConnector">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p>
        </p:txBody>
      </p:sp>
      <p:sp>
        <p:nvSpPr>
          <p:cNvPr id="12" name="Lưu đồ: Điểm Kết Thúc 11">
            <a:extLst>
              <a:ext uri="{FF2B5EF4-FFF2-40B4-BE49-F238E27FC236}">
                <a16:creationId xmlns:a16="http://schemas.microsoft.com/office/drawing/2014/main" id="{4D373F63-56A2-4438-59B2-85BD7C1612E8}"/>
              </a:ext>
            </a:extLst>
          </p:cNvPr>
          <p:cNvSpPr/>
          <p:nvPr/>
        </p:nvSpPr>
        <p:spPr>
          <a:xfrm>
            <a:off x="6981219" y="1282579"/>
            <a:ext cx="1859256" cy="251693"/>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latin typeface="Barlow" panose="00000500000000000000" pitchFamily="2" charset="0"/>
              </a:rPr>
              <a:t>Event Occurrence</a:t>
            </a:r>
          </a:p>
        </p:txBody>
      </p:sp>
      <p:sp>
        <p:nvSpPr>
          <p:cNvPr id="19" name="Lưu đồ: Điểm Kết Thúc 18">
            <a:extLst>
              <a:ext uri="{FF2B5EF4-FFF2-40B4-BE49-F238E27FC236}">
                <a16:creationId xmlns:a16="http://schemas.microsoft.com/office/drawing/2014/main" id="{D992FD4F-BDB1-CE3D-F929-6A14B428C23E}"/>
              </a:ext>
            </a:extLst>
          </p:cNvPr>
          <p:cNvSpPr/>
          <p:nvPr/>
        </p:nvSpPr>
        <p:spPr>
          <a:xfrm>
            <a:off x="5299764" y="1281846"/>
            <a:ext cx="1245242" cy="245226"/>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latin typeface="Barlow" panose="00000500000000000000" pitchFamily="2" charset="0"/>
              </a:rPr>
              <a:t>Token Visit</a:t>
            </a:r>
          </a:p>
        </p:txBody>
      </p:sp>
    </p:spTree>
    <p:extLst>
      <p:ext uri="{BB962C8B-B14F-4D97-AF65-F5344CB8AC3E}">
        <p14:creationId xmlns:p14="http://schemas.microsoft.com/office/powerpoint/2010/main" val="346879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2" nodeType="clickEffect">
                                  <p:stCondLst>
                                    <p:cond delay="0"/>
                                  </p:stCondLst>
                                  <p:childTnLst>
                                    <p:animMotion origin="layout" path="M -4.72222E-6 -3.58025E-6 L 0.00312 0.15031 " pathEditMode="relative" rAng="0" ptsTypes="AA">
                                      <p:cBhvr>
                                        <p:cTn id="10" dur="2000" fill="hold"/>
                                        <p:tgtEl>
                                          <p:spTgt spid="21"/>
                                        </p:tgtEl>
                                        <p:attrNameLst>
                                          <p:attrName>ppt_x</p:attrName>
                                          <p:attrName>ppt_y</p:attrName>
                                        </p:attrNameLst>
                                      </p:cBhvr>
                                      <p:rCtr x="260" y="7500"/>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1.94444E-6 0.00155 L 0.00052 0.15186 " pathEditMode="relative" rAng="0" ptsTypes="AA">
                                      <p:cBhvr>
                                        <p:cTn id="36" dur="2000" fill="hold"/>
                                        <p:tgtEl>
                                          <p:spTgt spid="21"/>
                                        </p:tgtEl>
                                        <p:attrNameLst>
                                          <p:attrName>ppt_x</p:attrName>
                                          <p:attrName>ppt_y</p:attrName>
                                        </p:attrNameLst>
                                      </p:cBhvr>
                                      <p:rCtr x="17" y="750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7" grpId="1" animBg="1"/>
      <p:bldP spid="10" grpId="0"/>
      <p:bldP spid="17" grpId="0" animBg="1"/>
      <p:bldP spid="21" grpId="0" animBg="1"/>
      <p:bldP spid="21" grpId="1" animBg="1"/>
      <p:bldP spid="21" grpId="2" animBg="1"/>
      <p:bldP spid="12"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C3E55-4913-4FE1-B424-E601D51FD03E}"/>
              </a:ext>
            </a:extLst>
          </p:cNvPr>
          <p:cNvSpPr>
            <a:spLocks noGrp="1"/>
          </p:cNvSpPr>
          <p:nvPr>
            <p:ph type="title"/>
          </p:nvPr>
        </p:nvSpPr>
        <p:spPr>
          <a:xfrm>
            <a:off x="720000" y="445025"/>
            <a:ext cx="8424000" cy="572700"/>
          </a:xfrm>
        </p:spPr>
        <p:txBody>
          <a:bodyPr/>
          <a:lstStyle/>
          <a:p>
            <a:pPr marL="139700" indent="0">
              <a:buNone/>
            </a:pPr>
            <a:r>
              <a:rPr lang="en-US" sz="2400">
                <a:solidFill>
                  <a:schemeClr val="accent1">
                    <a:lumMod val="75000"/>
                  </a:schemeClr>
                </a:solidFill>
              </a:rPr>
              <a:t>Tính các chỉ số hiệu năng từ các kết quả trung gian và mô hình quy trình</a:t>
            </a:r>
          </a:p>
        </p:txBody>
      </p:sp>
      <p:sp>
        <p:nvSpPr>
          <p:cNvPr id="5" name="Subtitle 3">
            <a:extLst>
              <a:ext uri="{FF2B5EF4-FFF2-40B4-BE49-F238E27FC236}">
                <a16:creationId xmlns:a16="http://schemas.microsoft.com/office/drawing/2014/main" id="{D62AA29D-B9D4-6DC2-EEDF-30AAD3A79E89}"/>
              </a:ext>
            </a:extLst>
          </p:cNvPr>
          <p:cNvSpPr txBox="1">
            <a:spLocks/>
          </p:cNvSpPr>
          <p:nvPr/>
        </p:nvSpPr>
        <p:spPr>
          <a:xfrm>
            <a:off x="720000" y="1347250"/>
            <a:ext cx="7833450" cy="33512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15000"/>
              </a:lnSpc>
              <a:buClr>
                <a:schemeClr val="dk1"/>
              </a:buClr>
              <a:buSzPts val="1400"/>
              <a:buFont typeface="Nunito Light"/>
              <a:buChar char="●"/>
              <a:defRPr sz="1800">
                <a:solidFill>
                  <a:schemeClr val="dk1"/>
                </a:solidFill>
                <a:latin typeface="Barlow"/>
                <a:ea typeface="Barlow"/>
                <a:cs typeface="Barlow"/>
                <a:sym typeface="Barlow"/>
              </a:defRPr>
            </a:lvl1pPr>
            <a:lvl2pPr marL="914400" indent="-317500">
              <a:buClr>
                <a:schemeClr val="dk1"/>
              </a:buClr>
              <a:buSzPts val="1400"/>
              <a:buFont typeface="Nunito Light"/>
              <a:buChar char="○"/>
              <a:defRPr sz="1800">
                <a:solidFill>
                  <a:schemeClr val="dk1"/>
                </a:solidFill>
                <a:latin typeface="Barlow"/>
                <a:ea typeface="Barlow"/>
                <a:cs typeface="Barlow"/>
                <a:sym typeface="Barlow"/>
              </a:defRPr>
            </a:lvl2pPr>
            <a:lvl3pPr marL="1371600" indent="-317500">
              <a:buClr>
                <a:schemeClr val="dk1"/>
              </a:buClr>
              <a:buSzPts val="1400"/>
              <a:buFont typeface="Nunito Light"/>
              <a:buChar char="■"/>
              <a:defRPr>
                <a:solidFill>
                  <a:schemeClr val="dk1"/>
                </a:solidFill>
                <a:latin typeface="Barlow"/>
                <a:ea typeface="Barlow"/>
                <a:cs typeface="Barlow"/>
                <a:sym typeface="Barlow"/>
              </a:defRPr>
            </a:lvl3pPr>
            <a:lvl4pPr marL="1828800" indent="-317500">
              <a:buClr>
                <a:schemeClr val="dk1"/>
              </a:buClr>
              <a:buSzPts val="1400"/>
              <a:buFont typeface="Nunito Light"/>
              <a:buChar char="●"/>
              <a:defRPr>
                <a:solidFill>
                  <a:schemeClr val="dk1"/>
                </a:solidFill>
                <a:latin typeface="Barlow"/>
                <a:ea typeface="Barlow"/>
                <a:cs typeface="Barlow"/>
                <a:sym typeface="Barlow"/>
              </a:defRPr>
            </a:lvl4pPr>
            <a:lvl5pPr marL="2286000" indent="-317500">
              <a:buClr>
                <a:schemeClr val="dk1"/>
              </a:buClr>
              <a:buSzPts val="1400"/>
              <a:buFont typeface="Nunito Light"/>
              <a:buChar char="○"/>
              <a:defRPr>
                <a:solidFill>
                  <a:schemeClr val="dk1"/>
                </a:solidFill>
                <a:latin typeface="Barlow"/>
                <a:ea typeface="Barlow"/>
                <a:cs typeface="Barlow"/>
                <a:sym typeface="Barlow"/>
              </a:defRPr>
            </a:lvl5pPr>
            <a:lvl6pPr marL="2743200" indent="-317500">
              <a:buClr>
                <a:schemeClr val="dk1"/>
              </a:buClr>
              <a:buSzPts val="1400"/>
              <a:buFont typeface="Nunito Light"/>
              <a:buChar char="■"/>
              <a:defRPr>
                <a:solidFill>
                  <a:schemeClr val="dk1"/>
                </a:solidFill>
                <a:latin typeface="Barlow"/>
                <a:ea typeface="Barlow"/>
                <a:cs typeface="Barlow"/>
                <a:sym typeface="Barlow"/>
              </a:defRPr>
            </a:lvl6pPr>
            <a:lvl7pPr marL="3200400" indent="-317500">
              <a:buClr>
                <a:schemeClr val="dk1"/>
              </a:buClr>
              <a:buSzPts val="1400"/>
              <a:buFont typeface="Nunito Light"/>
              <a:buChar char="●"/>
              <a:defRPr>
                <a:solidFill>
                  <a:schemeClr val="dk1"/>
                </a:solidFill>
                <a:latin typeface="Barlow"/>
                <a:ea typeface="Barlow"/>
                <a:cs typeface="Barlow"/>
                <a:sym typeface="Barlow"/>
              </a:defRPr>
            </a:lvl7pPr>
            <a:lvl8pPr marL="3657600" indent="-317500">
              <a:buClr>
                <a:schemeClr val="dk1"/>
              </a:buClr>
              <a:buSzPts val="1400"/>
              <a:buFont typeface="Nunito Light"/>
              <a:buChar char="○"/>
              <a:defRPr>
                <a:solidFill>
                  <a:schemeClr val="dk1"/>
                </a:solidFill>
                <a:latin typeface="Barlow"/>
                <a:ea typeface="Barlow"/>
                <a:cs typeface="Barlow"/>
                <a:sym typeface="Barlow"/>
              </a:defRPr>
            </a:lvl8pPr>
            <a:lvl9pPr marL="4114800" indent="-317500">
              <a:buClr>
                <a:schemeClr val="dk1"/>
              </a:buClr>
              <a:buSzPts val="1400"/>
              <a:buFont typeface="Nunito Light"/>
              <a:buChar char="■"/>
              <a:defRPr>
                <a:solidFill>
                  <a:schemeClr val="dk1"/>
                </a:solidFill>
                <a:latin typeface="Barlow"/>
                <a:ea typeface="Barlow"/>
                <a:cs typeface="Barlow"/>
                <a:sym typeface="Barlow"/>
              </a:defRPr>
            </a:lvl9pPr>
          </a:lstStyle>
          <a:p>
            <a:pPr marL="139700" indent="0" algn="just">
              <a:buNone/>
            </a:pPr>
            <a:r>
              <a:rPr lang="en-US" err="1"/>
              <a:t>Để</a:t>
            </a:r>
            <a:r>
              <a:rPr lang="en-US"/>
              <a:t> </a:t>
            </a:r>
            <a:r>
              <a:rPr lang="en-US" err="1"/>
              <a:t>thực</a:t>
            </a:r>
            <a:r>
              <a:rPr lang="en-US"/>
              <a:t> </a:t>
            </a:r>
            <a:r>
              <a:rPr lang="en-US" err="1"/>
              <a:t>hiện</a:t>
            </a:r>
            <a:r>
              <a:rPr lang="en-US"/>
              <a:t> </a:t>
            </a:r>
            <a:r>
              <a:rPr lang="en-US" err="1"/>
              <a:t>việc</a:t>
            </a:r>
            <a:r>
              <a:rPr lang="en-US"/>
              <a:t> </a:t>
            </a:r>
            <a:r>
              <a:rPr lang="en-US" err="1"/>
              <a:t>đo</a:t>
            </a:r>
            <a:r>
              <a:rPr lang="en-US"/>
              <a:t> </a:t>
            </a:r>
            <a:r>
              <a:rPr lang="en-US" err="1"/>
              <a:t>lường</a:t>
            </a:r>
            <a:r>
              <a:rPr lang="en-US"/>
              <a:t> </a:t>
            </a:r>
            <a:r>
              <a:rPr lang="en-US" err="1"/>
              <a:t>các</a:t>
            </a:r>
            <a:r>
              <a:rPr lang="en-US"/>
              <a:t> </a:t>
            </a:r>
            <a:r>
              <a:rPr lang="en-US" err="1"/>
              <a:t>chỉ</a:t>
            </a:r>
            <a:r>
              <a:rPr lang="en-US"/>
              <a:t> </a:t>
            </a:r>
            <a:r>
              <a:rPr lang="en-US" err="1"/>
              <a:t>số</a:t>
            </a:r>
            <a:r>
              <a:rPr lang="en-US"/>
              <a:t> </a:t>
            </a:r>
            <a:r>
              <a:rPr lang="en-US" err="1"/>
              <a:t>hiệu</a:t>
            </a:r>
            <a:r>
              <a:rPr lang="en-US"/>
              <a:t> </a:t>
            </a:r>
            <a:r>
              <a:rPr lang="en-US" err="1"/>
              <a:t>năng</a:t>
            </a:r>
            <a:r>
              <a:rPr lang="en-US"/>
              <a:t>, </a:t>
            </a:r>
            <a:r>
              <a:rPr lang="en-US" err="1"/>
              <a:t>trước</a:t>
            </a:r>
            <a:r>
              <a:rPr lang="en-US"/>
              <a:t> </a:t>
            </a:r>
            <a:r>
              <a:rPr lang="en-US" err="1"/>
              <a:t>tiên</a:t>
            </a:r>
            <a:r>
              <a:rPr lang="en-US"/>
              <a:t> cần </a:t>
            </a:r>
            <a:r>
              <a:rPr lang="en-US" err="1"/>
              <a:t>liên</a:t>
            </a:r>
            <a:r>
              <a:rPr lang="en-US"/>
              <a:t> </a:t>
            </a:r>
            <a:r>
              <a:rPr lang="vi-VN"/>
              <a:t>kết </a:t>
            </a:r>
            <a:r>
              <a:rPr lang="en-US" err="1"/>
              <a:t>các</a:t>
            </a:r>
            <a:r>
              <a:rPr lang="en-US"/>
              <a:t> </a:t>
            </a:r>
            <a:r>
              <a:rPr lang="en-US" err="1"/>
              <a:t>thông</a:t>
            </a:r>
            <a:r>
              <a:rPr lang="en-US"/>
              <a:t> tin </a:t>
            </a:r>
            <a:r>
              <a:rPr lang="en-US" err="1"/>
              <a:t>của</a:t>
            </a:r>
            <a:r>
              <a:rPr lang="en-US"/>
              <a:t> </a:t>
            </a:r>
            <a:r>
              <a:rPr lang="vi-VN"/>
              <a:t>một </a:t>
            </a:r>
            <a:r>
              <a:rPr lang="en-US"/>
              <a:t>sự diễn ra của sự kiện </a:t>
            </a:r>
            <a:r>
              <a:rPr lang="vi-VN"/>
              <a:t>với </a:t>
            </a:r>
            <a:r>
              <a:rPr lang="en-US"/>
              <a:t>lượt ghé thăm của các token liên </a:t>
            </a:r>
            <a:r>
              <a:rPr lang="en-US" err="1"/>
              <a:t>quan</a:t>
            </a:r>
            <a:r>
              <a:rPr lang="en-US"/>
              <a:t> </a:t>
            </a:r>
            <a:r>
              <a:rPr lang="en-US" err="1"/>
              <a:t>đến</a:t>
            </a:r>
            <a:r>
              <a:rPr lang="en-US"/>
              <a:t> </a:t>
            </a:r>
            <a:r>
              <a:rPr lang="en-US" err="1"/>
              <a:t>sự</a:t>
            </a:r>
            <a:r>
              <a:rPr lang="en-US"/>
              <a:t> </a:t>
            </a:r>
            <a:r>
              <a:rPr lang="en-US" err="1"/>
              <a:t>kiện</a:t>
            </a:r>
            <a:r>
              <a:rPr lang="en-US"/>
              <a:t> </a:t>
            </a:r>
            <a:r>
              <a:rPr lang="en-US" err="1"/>
              <a:t>đó</a:t>
            </a:r>
            <a:r>
              <a:rPr lang="en-US"/>
              <a:t>.</a:t>
            </a:r>
          </a:p>
          <a:p>
            <a:pPr marL="139700" indent="0" algn="just">
              <a:buNone/>
            </a:pPr>
            <a:endParaRPr lang="en-US"/>
          </a:p>
          <a:p>
            <a:pPr marL="139700" indent="0" algn="just">
              <a:buNone/>
            </a:pPr>
            <a:endParaRPr lang="en-US"/>
          </a:p>
        </p:txBody>
      </p:sp>
      <p:sp>
        <p:nvSpPr>
          <p:cNvPr id="6" name="TextBox 5">
            <a:extLst>
              <a:ext uri="{FF2B5EF4-FFF2-40B4-BE49-F238E27FC236}">
                <a16:creationId xmlns:a16="http://schemas.microsoft.com/office/drawing/2014/main" id="{0D21B885-924C-DE35-8E27-5A7B3FC25D20}"/>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54</a:t>
            </a:fld>
            <a:endParaRPr lang="en-US">
              <a:latin typeface="Barlow" panose="00000500000000000000" pitchFamily="2" charset="0"/>
              <a:cs typeface="Arial" panose="020B0604020202020204" pitchFamily="34" charset="0"/>
            </a:endParaRPr>
          </a:p>
        </p:txBody>
      </p:sp>
      <p:pic>
        <p:nvPicPr>
          <p:cNvPr id="3" name="Picture 2">
            <a:extLst>
              <a:ext uri="{FF2B5EF4-FFF2-40B4-BE49-F238E27FC236}">
                <a16:creationId xmlns:a16="http://schemas.microsoft.com/office/drawing/2014/main" id="{4B89B1A2-9485-0CDC-9F7A-4052D8083DEA}"/>
              </a:ext>
            </a:extLst>
          </p:cNvPr>
          <p:cNvPicPr>
            <a:picLocks noChangeAspect="1"/>
          </p:cNvPicPr>
          <p:nvPr/>
        </p:nvPicPr>
        <p:blipFill>
          <a:blip r:embed="rId3"/>
          <a:stretch>
            <a:fillRect/>
          </a:stretch>
        </p:blipFill>
        <p:spPr>
          <a:xfrm>
            <a:off x="829391" y="2155445"/>
            <a:ext cx="7614667" cy="2543381"/>
          </a:xfrm>
          <a:prstGeom prst="rect">
            <a:avLst/>
          </a:prstGeom>
        </p:spPr>
      </p:pic>
    </p:spTree>
    <p:extLst>
      <p:ext uri="{BB962C8B-B14F-4D97-AF65-F5344CB8AC3E}">
        <p14:creationId xmlns:p14="http://schemas.microsoft.com/office/powerpoint/2010/main" val="273005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2EBF66BB-E253-6884-1C14-CB34EF661A47}"/>
              </a:ext>
            </a:extLst>
          </p:cNvPr>
          <p:cNvSpPr>
            <a:spLocks noGrp="1"/>
          </p:cNvSpPr>
          <p:nvPr>
            <p:ph type="title"/>
          </p:nvPr>
        </p:nvSpPr>
        <p:spPr/>
        <p:txBody>
          <a:bodyPr/>
          <a:lstStyle/>
          <a:p>
            <a:r>
              <a:rPr lang="en-US" err="1">
                <a:solidFill>
                  <a:schemeClr val="tx1"/>
                </a:solidFill>
                <a:latin typeface="Quicksand" pitchFamily="2" charset="0"/>
              </a:rPr>
              <a:t>Dữ</a:t>
            </a:r>
            <a:r>
              <a:rPr lang="en-US">
                <a:solidFill>
                  <a:schemeClr val="tx1"/>
                </a:solidFill>
                <a:latin typeface="Quicksand" pitchFamily="2" charset="0"/>
              </a:rPr>
              <a:t> </a:t>
            </a:r>
            <a:r>
              <a:rPr lang="en-US" err="1">
                <a:solidFill>
                  <a:schemeClr val="tx1"/>
                </a:solidFill>
                <a:latin typeface="Quicksand" pitchFamily="2" charset="0"/>
              </a:rPr>
              <a:t>liệu</a:t>
            </a:r>
            <a:r>
              <a:rPr lang="en-US">
                <a:solidFill>
                  <a:schemeClr val="tx1"/>
                </a:solidFill>
                <a:latin typeface="Quicksand" pitchFamily="2" charset="0"/>
              </a:rPr>
              <a:t> </a:t>
            </a:r>
            <a:r>
              <a:rPr lang="en-US" err="1">
                <a:solidFill>
                  <a:schemeClr val="tx1"/>
                </a:solidFill>
                <a:latin typeface="Quicksand" pitchFamily="2" charset="0"/>
              </a:rPr>
              <a:t>đầu</a:t>
            </a:r>
            <a:r>
              <a:rPr lang="en-US">
                <a:solidFill>
                  <a:schemeClr val="tx1"/>
                </a:solidFill>
                <a:latin typeface="Quicksand" pitchFamily="2" charset="0"/>
              </a:rPr>
              <a:t> </a:t>
            </a:r>
            <a:r>
              <a:rPr lang="en-US" err="1">
                <a:solidFill>
                  <a:schemeClr val="tx1"/>
                </a:solidFill>
                <a:latin typeface="Quicksand" pitchFamily="2" charset="0"/>
              </a:rPr>
              <a:t>vào</a:t>
            </a:r>
            <a:r>
              <a:rPr lang="en-US">
                <a:solidFill>
                  <a:schemeClr val="tx1"/>
                </a:solidFill>
                <a:latin typeface="Quicksand" pitchFamily="2" charset="0"/>
              </a:rPr>
              <a:t> </a:t>
            </a:r>
            <a:r>
              <a:rPr lang="en-US" err="1">
                <a:solidFill>
                  <a:schemeClr val="tx1"/>
                </a:solidFill>
                <a:latin typeface="Quicksand" pitchFamily="2" charset="0"/>
              </a:rPr>
              <a:t>và</a:t>
            </a:r>
            <a:r>
              <a:rPr lang="en-US">
                <a:solidFill>
                  <a:schemeClr val="tx1"/>
                </a:solidFill>
                <a:latin typeface="Quicksand" pitchFamily="2" charset="0"/>
              </a:rPr>
              <a:t> </a:t>
            </a:r>
            <a:r>
              <a:rPr lang="en-US" err="1">
                <a:solidFill>
                  <a:schemeClr val="tx1"/>
                </a:solidFill>
                <a:latin typeface="Quicksand" pitchFamily="2" charset="0"/>
              </a:rPr>
              <a:t>yêu</a:t>
            </a:r>
            <a:r>
              <a:rPr lang="en-US">
                <a:solidFill>
                  <a:schemeClr val="tx1"/>
                </a:solidFill>
                <a:latin typeface="Quicksand" pitchFamily="2" charset="0"/>
              </a:rPr>
              <a:t> </a:t>
            </a:r>
            <a:r>
              <a:rPr lang="en-US" err="1">
                <a:solidFill>
                  <a:schemeClr val="tx1"/>
                </a:solidFill>
                <a:latin typeface="Quicksand" pitchFamily="2" charset="0"/>
              </a:rPr>
              <a:t>cầu</a:t>
            </a:r>
            <a:r>
              <a:rPr lang="en-US">
                <a:solidFill>
                  <a:schemeClr val="tx1"/>
                </a:solidFill>
                <a:latin typeface="Quicksand" pitchFamily="2" charset="0"/>
              </a:rPr>
              <a:t> </a:t>
            </a:r>
            <a:r>
              <a:rPr lang="en-US" err="1">
                <a:solidFill>
                  <a:schemeClr val="tx1"/>
                </a:solidFill>
                <a:latin typeface="Quicksand" pitchFamily="2" charset="0"/>
              </a:rPr>
              <a:t>của</a:t>
            </a:r>
            <a:r>
              <a:rPr lang="en-US">
                <a:solidFill>
                  <a:schemeClr val="tx1"/>
                </a:solidFill>
                <a:latin typeface="Quicksand" pitchFamily="2" charset="0"/>
              </a:rPr>
              <a:t> </a:t>
            </a:r>
            <a:r>
              <a:rPr lang="en-US" err="1">
                <a:solidFill>
                  <a:schemeClr val="tx1"/>
                </a:solidFill>
                <a:latin typeface="Quicksand" pitchFamily="2" charset="0"/>
              </a:rPr>
              <a:t>bài</a:t>
            </a:r>
            <a:r>
              <a:rPr lang="en-US">
                <a:solidFill>
                  <a:schemeClr val="tx1"/>
                </a:solidFill>
                <a:latin typeface="Quicksand" pitchFamily="2" charset="0"/>
              </a:rPr>
              <a:t> </a:t>
            </a:r>
            <a:r>
              <a:rPr lang="en-US" err="1">
                <a:solidFill>
                  <a:schemeClr val="tx1"/>
                </a:solidFill>
                <a:latin typeface="Quicksand" pitchFamily="2" charset="0"/>
              </a:rPr>
              <a:t>toán</a:t>
            </a:r>
            <a:endParaRPr lang="en-US">
              <a:solidFill>
                <a:schemeClr val="tx1"/>
              </a:solidFill>
              <a:latin typeface="Quicksand" pitchFamily="2" charset="0"/>
            </a:endParaRPr>
          </a:p>
        </p:txBody>
      </p:sp>
      <p:sp>
        <p:nvSpPr>
          <p:cNvPr id="5" name="Google Shape;345;p33">
            <a:extLst>
              <a:ext uri="{FF2B5EF4-FFF2-40B4-BE49-F238E27FC236}">
                <a16:creationId xmlns:a16="http://schemas.microsoft.com/office/drawing/2014/main" id="{5396CF81-8AF1-59D0-8EDF-F863D8E8D679}"/>
              </a:ext>
            </a:extLst>
          </p:cNvPr>
          <p:cNvSpPr txBox="1">
            <a:spLocks/>
          </p:cNvSpPr>
          <p:nvPr/>
        </p:nvSpPr>
        <p:spPr>
          <a:xfrm>
            <a:off x="720025" y="1241274"/>
            <a:ext cx="3936499" cy="393600"/>
          </a:xfrm>
          <a:prstGeom prst="rect">
            <a:avLst/>
          </a:prstGeom>
          <a:ln w="19050">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err="1">
                <a:solidFill>
                  <a:schemeClr val="accent2">
                    <a:lumMod val="60000"/>
                    <a:lumOff val="40000"/>
                  </a:schemeClr>
                </a:solidFill>
                <a:latin typeface="Quicksand" pitchFamily="2" charset="0"/>
              </a:rPr>
              <a:t>Yêu</a:t>
            </a:r>
            <a:r>
              <a:rPr lang="en-US" sz="2000" b="1">
                <a:solidFill>
                  <a:schemeClr val="accent2">
                    <a:lumMod val="60000"/>
                    <a:lumOff val="40000"/>
                  </a:schemeClr>
                </a:solidFill>
                <a:latin typeface="Quicksand" pitchFamily="2" charset="0"/>
              </a:rPr>
              <a:t> </a:t>
            </a:r>
            <a:r>
              <a:rPr lang="en-US" sz="2000" b="1" err="1">
                <a:solidFill>
                  <a:schemeClr val="accent2">
                    <a:lumMod val="60000"/>
                    <a:lumOff val="40000"/>
                  </a:schemeClr>
                </a:solidFill>
                <a:latin typeface="Quicksand" pitchFamily="2" charset="0"/>
              </a:rPr>
              <a:t>cầu</a:t>
            </a:r>
            <a:r>
              <a:rPr lang="en-US" sz="2000" b="1">
                <a:solidFill>
                  <a:schemeClr val="accent2">
                    <a:lumMod val="60000"/>
                    <a:lumOff val="40000"/>
                  </a:schemeClr>
                </a:solidFill>
                <a:latin typeface="Quicksand" pitchFamily="2" charset="0"/>
              </a:rPr>
              <a:t> </a:t>
            </a:r>
            <a:r>
              <a:rPr lang="en-US" sz="2000" b="1" err="1">
                <a:solidFill>
                  <a:schemeClr val="accent2">
                    <a:lumMod val="60000"/>
                    <a:lumOff val="40000"/>
                  </a:schemeClr>
                </a:solidFill>
                <a:latin typeface="Quicksand" pitchFamily="2" charset="0"/>
              </a:rPr>
              <a:t>bài</a:t>
            </a:r>
            <a:r>
              <a:rPr lang="en-US" sz="2000" b="1">
                <a:solidFill>
                  <a:schemeClr val="accent2">
                    <a:lumMod val="60000"/>
                    <a:lumOff val="40000"/>
                  </a:schemeClr>
                </a:solidFill>
                <a:latin typeface="Quicksand" pitchFamily="2" charset="0"/>
              </a:rPr>
              <a:t> </a:t>
            </a:r>
            <a:r>
              <a:rPr lang="en-US" sz="2000" b="1" err="1">
                <a:solidFill>
                  <a:schemeClr val="accent2">
                    <a:lumMod val="60000"/>
                    <a:lumOff val="40000"/>
                  </a:schemeClr>
                </a:solidFill>
                <a:latin typeface="Quicksand" pitchFamily="2" charset="0"/>
              </a:rPr>
              <a:t>toán</a:t>
            </a:r>
            <a:endParaRPr lang="en-US" sz="2000" b="1">
              <a:solidFill>
                <a:schemeClr val="accent2">
                  <a:lumMod val="60000"/>
                  <a:lumOff val="40000"/>
                </a:schemeClr>
              </a:solidFill>
              <a:latin typeface="Quicksand" pitchFamily="2" charset="0"/>
            </a:endParaRPr>
          </a:p>
        </p:txBody>
      </p:sp>
      <p:sp>
        <p:nvSpPr>
          <p:cNvPr id="6" name="Google Shape;342;p33">
            <a:extLst>
              <a:ext uri="{FF2B5EF4-FFF2-40B4-BE49-F238E27FC236}">
                <a16:creationId xmlns:a16="http://schemas.microsoft.com/office/drawing/2014/main" id="{1CC75D97-F0EC-633B-6D3F-DB586C670ED5}"/>
              </a:ext>
            </a:extLst>
          </p:cNvPr>
          <p:cNvSpPr txBox="1">
            <a:spLocks noGrp="1"/>
          </p:cNvSpPr>
          <p:nvPr>
            <p:ph type="subTitle" idx="1"/>
          </p:nvPr>
        </p:nvSpPr>
        <p:spPr>
          <a:xfrm>
            <a:off x="720025" y="1610940"/>
            <a:ext cx="4207085" cy="2888871"/>
          </a:xfrm>
          <a:prstGeom prst="rect">
            <a:avLst/>
          </a:prstGeom>
          <a:noFill/>
          <a:ln>
            <a:noFill/>
          </a:ln>
        </p:spPr>
        <p:txBody>
          <a:bodyPr spcFirstLastPara="1" wrap="square" lIns="91425" tIns="91425" rIns="91425" bIns="91425" anchor="t" anchorCtr="0">
            <a:noAutofit/>
          </a:bodyPr>
          <a:lstStyle/>
          <a:p>
            <a:pPr algn="just">
              <a:buFont typeface="Nunito Light"/>
              <a:buChar char="●"/>
            </a:pPr>
            <a:r>
              <a:rPr lang="en-US" sz="1800">
                <a:solidFill>
                  <a:schemeClr val="tx1"/>
                </a:solidFill>
              </a:rPr>
              <a:t>​</a:t>
            </a:r>
            <a:r>
              <a:rPr lang="vi-VN" sz="1800">
                <a:solidFill>
                  <a:schemeClr val="tx1"/>
                </a:solidFill>
              </a:rPr>
              <a:t>Mô hình hóa được quy trình từ dữ liệu đầu vào.</a:t>
            </a:r>
          </a:p>
          <a:p>
            <a:pPr algn="just">
              <a:buFont typeface="Nunito Light"/>
              <a:buChar char="●"/>
            </a:pPr>
            <a:r>
              <a:rPr lang="vi-VN" sz="1800">
                <a:solidFill>
                  <a:schemeClr val="tx1"/>
                </a:solidFill>
              </a:rPr>
              <a:t>Tính toán các chỉ số hiệu năng</a:t>
            </a:r>
            <a:r>
              <a:rPr lang="en-US" sz="1800">
                <a:solidFill>
                  <a:schemeClr val="tx1"/>
                </a:solidFill>
              </a:rPr>
              <a:t> (</a:t>
            </a:r>
            <a:r>
              <a:rPr lang="en-US" sz="1800" err="1">
                <a:solidFill>
                  <a:schemeClr val="tx1"/>
                </a:solidFill>
              </a:rPr>
              <a:t>ví</a:t>
            </a:r>
            <a:r>
              <a:rPr lang="en-US" sz="1800">
                <a:solidFill>
                  <a:schemeClr val="tx1"/>
                </a:solidFill>
              </a:rPr>
              <a:t> </a:t>
            </a:r>
            <a:r>
              <a:rPr lang="en-US" sz="1800" err="1">
                <a:solidFill>
                  <a:schemeClr val="tx1"/>
                </a:solidFill>
              </a:rPr>
              <a:t>dụ</a:t>
            </a:r>
            <a:r>
              <a:rPr lang="en-US" sz="1800">
                <a:solidFill>
                  <a:schemeClr val="tx1"/>
                </a:solidFill>
              </a:rPr>
              <a:t> </a:t>
            </a:r>
            <a:r>
              <a:rPr lang="en-US" sz="1800" err="1">
                <a:solidFill>
                  <a:schemeClr val="tx1"/>
                </a:solidFill>
              </a:rPr>
              <a:t>như</a:t>
            </a:r>
            <a:r>
              <a:rPr lang="en-US" sz="1800">
                <a:solidFill>
                  <a:schemeClr val="tx1"/>
                </a:solidFill>
              </a:rPr>
              <a:t> </a:t>
            </a:r>
            <a:r>
              <a:rPr lang="en-US" sz="1800" err="1">
                <a:solidFill>
                  <a:schemeClr val="tx1"/>
                </a:solidFill>
              </a:rPr>
              <a:t>thời</a:t>
            </a:r>
            <a:r>
              <a:rPr lang="en-US" sz="1800">
                <a:solidFill>
                  <a:schemeClr val="tx1"/>
                </a:solidFill>
              </a:rPr>
              <a:t> </a:t>
            </a:r>
            <a:r>
              <a:rPr lang="en-US" sz="1800" err="1">
                <a:solidFill>
                  <a:schemeClr val="tx1"/>
                </a:solidFill>
              </a:rPr>
              <a:t>gian</a:t>
            </a:r>
            <a:r>
              <a:rPr lang="en-US" sz="1800">
                <a:solidFill>
                  <a:schemeClr val="tx1"/>
                </a:solidFill>
              </a:rPr>
              <a:t> </a:t>
            </a:r>
            <a:r>
              <a:rPr lang="en-US" sz="1800" err="1">
                <a:solidFill>
                  <a:schemeClr val="tx1"/>
                </a:solidFill>
              </a:rPr>
              <a:t>chờ</a:t>
            </a:r>
            <a:r>
              <a:rPr lang="en-US" sz="1800">
                <a:solidFill>
                  <a:schemeClr val="tx1"/>
                </a:solidFill>
              </a:rPr>
              <a:t> </a:t>
            </a:r>
            <a:r>
              <a:rPr lang="en-US" sz="1800" err="1">
                <a:solidFill>
                  <a:schemeClr val="tx1"/>
                </a:solidFill>
              </a:rPr>
              <a:t>trung</a:t>
            </a:r>
            <a:r>
              <a:rPr lang="en-US" sz="1800">
                <a:solidFill>
                  <a:schemeClr val="tx1"/>
                </a:solidFill>
              </a:rPr>
              <a:t> </a:t>
            </a:r>
            <a:r>
              <a:rPr lang="en-US" sz="1800" err="1">
                <a:solidFill>
                  <a:schemeClr val="tx1"/>
                </a:solidFill>
              </a:rPr>
              <a:t>bình</a:t>
            </a:r>
            <a:r>
              <a:rPr lang="en-US" sz="1800">
                <a:solidFill>
                  <a:schemeClr val="tx1"/>
                </a:solidFill>
              </a:rPr>
              <a:t>, </a:t>
            </a:r>
            <a:r>
              <a:rPr lang="en-US" sz="1800" err="1">
                <a:solidFill>
                  <a:schemeClr val="tx1"/>
                </a:solidFill>
              </a:rPr>
              <a:t>thời</a:t>
            </a:r>
            <a:r>
              <a:rPr lang="en-US" sz="1800">
                <a:solidFill>
                  <a:schemeClr val="tx1"/>
                </a:solidFill>
              </a:rPr>
              <a:t> </a:t>
            </a:r>
            <a:r>
              <a:rPr lang="en-US" sz="1800" err="1">
                <a:solidFill>
                  <a:schemeClr val="tx1"/>
                </a:solidFill>
              </a:rPr>
              <a:t>gian</a:t>
            </a:r>
            <a:r>
              <a:rPr lang="en-US" sz="1800">
                <a:solidFill>
                  <a:schemeClr val="tx1"/>
                </a:solidFill>
              </a:rPr>
              <a:t> </a:t>
            </a:r>
            <a:r>
              <a:rPr lang="en-US" sz="1800" err="1">
                <a:solidFill>
                  <a:schemeClr val="tx1"/>
                </a:solidFill>
              </a:rPr>
              <a:t>thực</a:t>
            </a:r>
            <a:r>
              <a:rPr lang="en-US" sz="1800">
                <a:solidFill>
                  <a:schemeClr val="tx1"/>
                </a:solidFill>
              </a:rPr>
              <a:t> </a:t>
            </a:r>
            <a:r>
              <a:rPr lang="en-US" sz="1800" err="1">
                <a:solidFill>
                  <a:schemeClr val="tx1"/>
                </a:solidFill>
              </a:rPr>
              <a:t>thi</a:t>
            </a:r>
            <a:r>
              <a:rPr lang="en-US" sz="1800">
                <a:solidFill>
                  <a:schemeClr val="tx1"/>
                </a:solidFill>
              </a:rPr>
              <a:t> </a:t>
            </a:r>
            <a:r>
              <a:rPr lang="en-US" sz="1800" err="1">
                <a:solidFill>
                  <a:schemeClr val="tx1"/>
                </a:solidFill>
              </a:rPr>
              <a:t>trung</a:t>
            </a:r>
            <a:r>
              <a:rPr lang="en-US" sz="1800">
                <a:solidFill>
                  <a:schemeClr val="tx1"/>
                </a:solidFill>
              </a:rPr>
              <a:t> </a:t>
            </a:r>
            <a:r>
              <a:rPr lang="en-US" sz="1800" err="1">
                <a:solidFill>
                  <a:schemeClr val="tx1"/>
                </a:solidFill>
              </a:rPr>
              <a:t>bình</a:t>
            </a:r>
            <a:r>
              <a:rPr lang="en-US" sz="1800">
                <a:solidFill>
                  <a:schemeClr val="tx1"/>
                </a:solidFill>
              </a:rPr>
              <a:t>, …) </a:t>
            </a:r>
            <a:r>
              <a:rPr lang="vi-VN" sz="1800">
                <a:solidFill>
                  <a:schemeClr val="tx1"/>
                </a:solidFill>
              </a:rPr>
              <a:t>cho từng bước trong quy trình.</a:t>
            </a:r>
          </a:p>
          <a:p>
            <a:pPr algn="just">
              <a:buFont typeface="Nunito Light"/>
              <a:buChar char="●"/>
            </a:pPr>
            <a:r>
              <a:rPr lang="vi-VN" sz="1800">
                <a:solidFill>
                  <a:schemeClr val="tx1"/>
                </a:solidFill>
              </a:rPr>
              <a:t>Hiển thị các chỉ số này cùng với mô hình quy trình tương ứng.</a:t>
            </a:r>
          </a:p>
          <a:p>
            <a:pPr algn="just">
              <a:buFont typeface="Nunito Light"/>
              <a:buChar char="●"/>
            </a:pPr>
            <a:endParaRPr lang="en-US" sz="1800">
              <a:solidFill>
                <a:schemeClr val="tx1"/>
              </a:solidFill>
            </a:endParaRPr>
          </a:p>
        </p:txBody>
      </p:sp>
      <p:sp>
        <p:nvSpPr>
          <p:cNvPr id="3" name="TextBox 2">
            <a:extLst>
              <a:ext uri="{FF2B5EF4-FFF2-40B4-BE49-F238E27FC236}">
                <a16:creationId xmlns:a16="http://schemas.microsoft.com/office/drawing/2014/main" id="{9FB2EBF7-ECB2-7FCD-7A47-66561B9805CB}"/>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solidFill>
                  <a:schemeClr val="tx1"/>
                </a:solidFill>
                <a:latin typeface="Barlow" panose="00000500000000000000" pitchFamily="2" charset="0"/>
                <a:cs typeface="Arial" panose="020B0604020202020204" pitchFamily="34" charset="0"/>
              </a:rPr>
              <a:pPr algn="ctr"/>
              <a:t>6</a:t>
            </a:fld>
            <a:endParaRPr lang="en-US">
              <a:solidFill>
                <a:schemeClr val="tx1"/>
              </a:solidFill>
              <a:latin typeface="Barlow" panose="00000500000000000000" pitchFamily="2" charset="0"/>
              <a:cs typeface="Arial" panose="020B0604020202020204" pitchFamily="34" charset="0"/>
            </a:endParaRPr>
          </a:p>
        </p:txBody>
      </p:sp>
      <p:sp>
        <p:nvSpPr>
          <p:cNvPr id="2" name="Hình chữ nhật 1">
            <a:extLst>
              <a:ext uri="{FF2B5EF4-FFF2-40B4-BE49-F238E27FC236}">
                <a16:creationId xmlns:a16="http://schemas.microsoft.com/office/drawing/2014/main" id="{E756295A-B588-6E55-29A9-D0A9FBB84201}"/>
              </a:ext>
            </a:extLst>
          </p:cNvPr>
          <p:cNvSpPr/>
          <p:nvPr/>
        </p:nvSpPr>
        <p:spPr>
          <a:xfrm>
            <a:off x="5442967" y="2268827"/>
            <a:ext cx="870967" cy="5727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Đường kết nối: Cong 6">
            <a:extLst>
              <a:ext uri="{FF2B5EF4-FFF2-40B4-BE49-F238E27FC236}">
                <a16:creationId xmlns:a16="http://schemas.microsoft.com/office/drawing/2014/main" id="{A376BD51-344C-A630-876E-52F0D80A09C2}"/>
              </a:ext>
            </a:extLst>
          </p:cNvPr>
          <p:cNvCxnSpPr>
            <a:cxnSpLocks/>
          </p:cNvCxnSpPr>
          <p:nvPr/>
        </p:nvCxnSpPr>
        <p:spPr>
          <a:xfrm>
            <a:off x="6313934" y="2555177"/>
            <a:ext cx="641772" cy="382532"/>
          </a:xfrm>
          <a:prstGeom prst="curvedConnector3">
            <a:avLst>
              <a:gd name="adj1" fmla="val 50000"/>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7BAE766-19A2-2383-A604-4E303188EF2D}"/>
              </a:ext>
            </a:extLst>
          </p:cNvPr>
          <p:cNvPicPr>
            <a:picLocks noChangeAspect="1"/>
          </p:cNvPicPr>
          <p:nvPr/>
        </p:nvPicPr>
        <p:blipFill>
          <a:blip r:embed="rId3"/>
          <a:stretch>
            <a:fillRect/>
          </a:stretch>
        </p:blipFill>
        <p:spPr>
          <a:xfrm>
            <a:off x="5189287" y="1034297"/>
            <a:ext cx="1504182" cy="4109203"/>
          </a:xfrm>
          <a:prstGeom prst="rect">
            <a:avLst/>
          </a:prstGeom>
        </p:spPr>
      </p:pic>
      <p:pic>
        <p:nvPicPr>
          <p:cNvPr id="15" name="Picture 14">
            <a:extLst>
              <a:ext uri="{FF2B5EF4-FFF2-40B4-BE49-F238E27FC236}">
                <a16:creationId xmlns:a16="http://schemas.microsoft.com/office/drawing/2014/main" id="{CFC3F31D-2AFE-50EB-FF37-563690D5F8B0}"/>
              </a:ext>
            </a:extLst>
          </p:cNvPr>
          <p:cNvPicPr>
            <a:picLocks noChangeAspect="1"/>
          </p:cNvPicPr>
          <p:nvPr/>
        </p:nvPicPr>
        <p:blipFill rotWithShape="1">
          <a:blip r:embed="rId3"/>
          <a:srcRect l="24683" t="31600" r="31501" b="57514"/>
          <a:stretch/>
        </p:blipFill>
        <p:spPr>
          <a:xfrm>
            <a:off x="6955646" y="2242712"/>
            <a:ext cx="2047942" cy="1389993"/>
          </a:xfrm>
          <a:prstGeom prst="rect">
            <a:avLst/>
          </a:prstGeom>
          <a:ln w="19050">
            <a:solidFill>
              <a:srgbClr val="FF0000"/>
            </a:solidFill>
          </a:ln>
        </p:spPr>
      </p:pic>
    </p:spTree>
    <p:extLst>
      <p:ext uri="{BB962C8B-B14F-4D97-AF65-F5344CB8AC3E}">
        <p14:creationId xmlns:p14="http://schemas.microsoft.com/office/powerpoint/2010/main" val="2954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73CEFA1D-BEB1-F055-F046-7253778238A9}"/>
              </a:ext>
            </a:extLst>
          </p:cNvPr>
          <p:cNvSpPr>
            <a:spLocks noGrp="1"/>
          </p:cNvSpPr>
          <p:nvPr>
            <p:ph type="title"/>
          </p:nvPr>
        </p:nvSpPr>
        <p:spPr/>
        <p:txBody>
          <a:bodyPr/>
          <a:lstStyle/>
          <a:p>
            <a:r>
              <a:rPr lang="en-US" err="1">
                <a:latin typeface="Quicksand" pitchFamily="2" charset="0"/>
              </a:rPr>
              <a:t>Khó</a:t>
            </a:r>
            <a:r>
              <a:rPr lang="en-US">
                <a:latin typeface="Quicksand" pitchFamily="2" charset="0"/>
              </a:rPr>
              <a:t> khăn – ý </a:t>
            </a:r>
            <a:r>
              <a:rPr lang="en-US" err="1">
                <a:latin typeface="Quicksand" pitchFamily="2" charset="0"/>
              </a:rPr>
              <a:t>nghĩa</a:t>
            </a:r>
            <a:endParaRPr lang="en-US">
              <a:latin typeface="Quicksand" pitchFamily="2" charset="0"/>
            </a:endParaRPr>
          </a:p>
        </p:txBody>
      </p:sp>
      <p:sp>
        <p:nvSpPr>
          <p:cNvPr id="3" name="TextBox 2">
            <a:extLst>
              <a:ext uri="{FF2B5EF4-FFF2-40B4-BE49-F238E27FC236}">
                <a16:creationId xmlns:a16="http://schemas.microsoft.com/office/drawing/2014/main" id="{06A15081-555B-429E-2255-15BE0A43D1E4}"/>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7</a:t>
            </a:fld>
            <a:endParaRPr lang="en-US">
              <a:latin typeface="Barlow" panose="00000500000000000000" pitchFamily="2" charset="0"/>
              <a:cs typeface="Arial" panose="020B0604020202020204" pitchFamily="34" charset="0"/>
            </a:endParaRPr>
          </a:p>
        </p:txBody>
      </p:sp>
      <p:sp>
        <p:nvSpPr>
          <p:cNvPr id="7" name="Google Shape;345;p33">
            <a:extLst>
              <a:ext uri="{FF2B5EF4-FFF2-40B4-BE49-F238E27FC236}">
                <a16:creationId xmlns:a16="http://schemas.microsoft.com/office/drawing/2014/main" id="{3E36B78F-4BBD-99F4-F377-73483F5712A5}"/>
              </a:ext>
            </a:extLst>
          </p:cNvPr>
          <p:cNvSpPr txBox="1">
            <a:spLocks/>
          </p:cNvSpPr>
          <p:nvPr/>
        </p:nvSpPr>
        <p:spPr>
          <a:xfrm>
            <a:off x="720025" y="1241274"/>
            <a:ext cx="3936499" cy="393600"/>
          </a:xfrm>
          <a:prstGeom prst="rect">
            <a:avLst/>
          </a:prstGeom>
          <a:ln w="19050">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solidFill>
                  <a:schemeClr val="accent2">
                    <a:lumMod val="60000"/>
                    <a:lumOff val="40000"/>
                  </a:schemeClr>
                </a:solidFill>
                <a:latin typeface="Quicksand" pitchFamily="2" charset="0"/>
              </a:rPr>
              <a:t>Khó khăn và thách thức</a:t>
            </a:r>
          </a:p>
        </p:txBody>
      </p:sp>
      <p:sp>
        <p:nvSpPr>
          <p:cNvPr id="8" name="Google Shape;342;p33">
            <a:extLst>
              <a:ext uri="{FF2B5EF4-FFF2-40B4-BE49-F238E27FC236}">
                <a16:creationId xmlns:a16="http://schemas.microsoft.com/office/drawing/2014/main" id="{C0CDB6A6-66D3-DBBF-9185-0E006C62A052}"/>
              </a:ext>
            </a:extLst>
          </p:cNvPr>
          <p:cNvSpPr txBox="1">
            <a:spLocks/>
          </p:cNvSpPr>
          <p:nvPr/>
        </p:nvSpPr>
        <p:spPr>
          <a:xfrm>
            <a:off x="720025" y="1610941"/>
            <a:ext cx="7703925" cy="1144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lgn="just">
              <a:buFont typeface="Nunito Light"/>
              <a:buChar char="●"/>
            </a:pPr>
            <a:r>
              <a:rPr lang="en-US" sz="1800"/>
              <a:t>Y</a:t>
            </a:r>
            <a:r>
              <a:rPr lang="vi-VN" sz="1800"/>
              <a:t>êu cầu về chất lượng của dữ liệ</a:t>
            </a:r>
            <a:r>
              <a:rPr lang="en-US" sz="1800"/>
              <a:t>u </a:t>
            </a:r>
            <a:r>
              <a:rPr lang="vi-VN" sz="1800"/>
              <a:t>đầy đủ và chất lượng cao</a:t>
            </a:r>
            <a:r>
              <a:rPr lang="en-US" sz="1800"/>
              <a:t>.​</a:t>
            </a:r>
          </a:p>
          <a:p>
            <a:pPr algn="just">
              <a:buFont typeface="Nunito Light"/>
              <a:buChar char="●"/>
            </a:pPr>
            <a:r>
              <a:rPr lang="en-US" sz="1800"/>
              <a:t>C</a:t>
            </a:r>
            <a:r>
              <a:rPr lang="vi-VN" sz="1800"/>
              <a:t>ác phương pháp tiếp cận truyền thống để</a:t>
            </a:r>
            <a:r>
              <a:rPr lang="en-US" sz="1800"/>
              <a:t> </a:t>
            </a:r>
            <a:r>
              <a:rPr lang="vi-VN" sz="1800"/>
              <a:t>mô hình hóa quy trình thường không thể hiện đầy đủ những gì thực tế xảy ra bên</a:t>
            </a:r>
            <a:r>
              <a:rPr lang="en-US" sz="1800"/>
              <a:t> </a:t>
            </a:r>
            <a:r>
              <a:rPr lang="vi-VN" sz="1800"/>
              <a:t>trong của quy trình. </a:t>
            </a:r>
            <a:r>
              <a:rPr lang="en-US" sz="1800"/>
              <a:t>​</a:t>
            </a:r>
          </a:p>
        </p:txBody>
      </p:sp>
      <p:sp>
        <p:nvSpPr>
          <p:cNvPr id="9" name="Google Shape;345;p33">
            <a:extLst>
              <a:ext uri="{FF2B5EF4-FFF2-40B4-BE49-F238E27FC236}">
                <a16:creationId xmlns:a16="http://schemas.microsoft.com/office/drawing/2014/main" id="{A3F98D17-F957-6EAB-01FC-11AA7D8530F3}"/>
              </a:ext>
            </a:extLst>
          </p:cNvPr>
          <p:cNvSpPr txBox="1">
            <a:spLocks/>
          </p:cNvSpPr>
          <p:nvPr/>
        </p:nvSpPr>
        <p:spPr>
          <a:xfrm>
            <a:off x="720000" y="2680836"/>
            <a:ext cx="3936499" cy="393600"/>
          </a:xfrm>
          <a:prstGeom prst="rect">
            <a:avLst/>
          </a:prstGeom>
          <a:ln w="19050">
            <a:solidFill>
              <a:schemeClr val="bg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a:solidFill>
                  <a:schemeClr val="accent2">
                    <a:lumMod val="60000"/>
                    <a:lumOff val="40000"/>
                  </a:schemeClr>
                </a:solidFill>
                <a:latin typeface="Quicksand" pitchFamily="2" charset="0"/>
              </a:rPr>
              <a:t>Ý nghĩa</a:t>
            </a:r>
          </a:p>
        </p:txBody>
      </p:sp>
      <p:sp>
        <p:nvSpPr>
          <p:cNvPr id="10" name="Google Shape;342;p33">
            <a:extLst>
              <a:ext uri="{FF2B5EF4-FFF2-40B4-BE49-F238E27FC236}">
                <a16:creationId xmlns:a16="http://schemas.microsoft.com/office/drawing/2014/main" id="{B891A209-1B4B-3B24-3742-2F532D0834A0}"/>
              </a:ext>
            </a:extLst>
          </p:cNvPr>
          <p:cNvSpPr txBox="1">
            <a:spLocks/>
          </p:cNvSpPr>
          <p:nvPr/>
        </p:nvSpPr>
        <p:spPr>
          <a:xfrm>
            <a:off x="720000" y="3050502"/>
            <a:ext cx="7703925" cy="17618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lgn="just">
              <a:buFont typeface="Nunito Light"/>
              <a:buChar char="●"/>
            </a:pPr>
            <a:r>
              <a:rPr lang="en-US" sz="1800"/>
              <a:t>H</a:t>
            </a:r>
            <a:r>
              <a:rPr lang="vi-VN" sz="1800"/>
              <a:t>ỗ trợ các</a:t>
            </a:r>
            <a:r>
              <a:rPr lang="en-US" sz="1800"/>
              <a:t> </a:t>
            </a:r>
            <a:r>
              <a:rPr lang="vi-VN" sz="1800"/>
              <a:t>doanh nghiệp</a:t>
            </a:r>
            <a:r>
              <a:rPr lang="en-US" sz="1800"/>
              <a:t>,</a:t>
            </a:r>
            <a:r>
              <a:rPr lang="vi-VN" sz="1800"/>
              <a:t> người quản lý hiểu rõ hơn về quy</a:t>
            </a:r>
            <a:r>
              <a:rPr lang="en-US" sz="1800"/>
              <a:t> </a:t>
            </a:r>
            <a:r>
              <a:rPr lang="vi-VN" sz="1800"/>
              <a:t>trình hoạt động nghiệp v</a:t>
            </a:r>
            <a:r>
              <a:rPr lang="en-US" sz="1800"/>
              <a:t>ụ</a:t>
            </a:r>
            <a:r>
              <a:rPr lang="vi-VN" sz="1800"/>
              <a:t>. </a:t>
            </a:r>
            <a:r>
              <a:rPr lang="en-US" sz="1800"/>
              <a:t>​</a:t>
            </a:r>
            <a:endParaRPr lang="en-US"/>
          </a:p>
          <a:p>
            <a:pPr algn="just">
              <a:buFont typeface="Nunito Light"/>
              <a:buChar char="●"/>
            </a:pPr>
            <a:r>
              <a:rPr lang="en-US" sz="1800"/>
              <a:t>P</a:t>
            </a:r>
            <a:r>
              <a:rPr lang="vi-VN" sz="1800"/>
              <a:t>hát hiện các nút place thiếu</a:t>
            </a:r>
            <a:r>
              <a:rPr lang="en-US" sz="1800"/>
              <a:t> </a:t>
            </a:r>
            <a:r>
              <a:rPr lang="vi-VN" sz="1800"/>
              <a:t>hiệu quả trong quy trình vận hành</a:t>
            </a:r>
            <a:r>
              <a:rPr lang="en-US" sz="1800"/>
              <a:t>.</a:t>
            </a:r>
          </a:p>
          <a:p>
            <a:pPr algn="just">
              <a:buFont typeface="Nunito Light"/>
              <a:buChar char="●"/>
            </a:pPr>
            <a:r>
              <a:rPr lang="en-US" sz="1800" err="1"/>
              <a:t>Giúp</a:t>
            </a:r>
            <a:r>
              <a:rPr lang="en-US" sz="1800"/>
              <a:t> </a:t>
            </a:r>
            <a:r>
              <a:rPr lang="en-US" sz="1800" err="1"/>
              <a:t>tối</a:t>
            </a:r>
            <a:r>
              <a:rPr lang="en-US" sz="1800"/>
              <a:t> </a:t>
            </a:r>
            <a:r>
              <a:rPr lang="en-US" sz="1800" err="1"/>
              <a:t>ưu</a:t>
            </a:r>
            <a:r>
              <a:rPr lang="en-US" sz="1800"/>
              <a:t> </a:t>
            </a:r>
            <a:r>
              <a:rPr lang="en-US" sz="1800" err="1"/>
              <a:t>hóa</a:t>
            </a:r>
            <a:r>
              <a:rPr lang="en-US" sz="1800"/>
              <a:t>, n</a:t>
            </a:r>
            <a:r>
              <a:rPr lang="vi-VN" sz="1800" err="1"/>
              <a:t>âng</a:t>
            </a:r>
            <a:r>
              <a:rPr lang="vi-VN" sz="1800"/>
              <a:t> cao chất lượng</a:t>
            </a:r>
            <a:r>
              <a:rPr lang="en-US" sz="1800"/>
              <a:t> </a:t>
            </a:r>
            <a:r>
              <a:rPr lang="en-US" sz="1800" err="1"/>
              <a:t>quy</a:t>
            </a:r>
            <a:r>
              <a:rPr lang="en-US" sz="1800"/>
              <a:t> </a:t>
            </a:r>
            <a:r>
              <a:rPr lang="en-US" sz="1800" err="1"/>
              <a:t>trình</a:t>
            </a:r>
            <a:r>
              <a:rPr lang="en-US" sz="1800"/>
              <a:t>, </a:t>
            </a:r>
            <a:r>
              <a:rPr lang="en-US" sz="1800" err="1"/>
              <a:t>tăng</a:t>
            </a:r>
            <a:r>
              <a:rPr lang="en-US" sz="1800"/>
              <a:t> </a:t>
            </a:r>
            <a:r>
              <a:rPr lang="vi-VN" sz="1800"/>
              <a:t>sự cạnh tranh và thích</a:t>
            </a:r>
            <a:r>
              <a:rPr lang="en-US" sz="1800"/>
              <a:t> </a:t>
            </a:r>
            <a:r>
              <a:rPr lang="vi-VN" sz="1800"/>
              <a:t>nghi nhanh chóng với sự</a:t>
            </a:r>
            <a:r>
              <a:rPr lang="en-US" sz="1800"/>
              <a:t> </a:t>
            </a:r>
            <a:r>
              <a:rPr lang="vi-VN" sz="1800"/>
              <a:t>biến đổi trong môi trường kinh doanh</a:t>
            </a:r>
            <a:r>
              <a:rPr lang="en-US" sz="1800"/>
              <a:t>.​</a:t>
            </a:r>
          </a:p>
        </p:txBody>
      </p:sp>
    </p:spTree>
    <p:extLst>
      <p:ext uri="{BB962C8B-B14F-4D97-AF65-F5344CB8AC3E}">
        <p14:creationId xmlns:p14="http://schemas.microsoft.com/office/powerpoint/2010/main" val="1250070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FE2-BEEF-EE39-EB19-757DD0C191C0}"/>
              </a:ext>
            </a:extLst>
          </p:cNvPr>
          <p:cNvSpPr>
            <a:spLocks noGrp="1"/>
          </p:cNvSpPr>
          <p:nvPr>
            <p:ph type="title"/>
          </p:nvPr>
        </p:nvSpPr>
        <p:spPr/>
        <p:txBody>
          <a:bodyPr/>
          <a:lstStyle/>
          <a:p>
            <a:r>
              <a:rPr lang="en-US"/>
              <a:t>Phương pháp truyền thống</a:t>
            </a:r>
          </a:p>
        </p:txBody>
      </p:sp>
      <p:sp>
        <p:nvSpPr>
          <p:cNvPr id="3" name="Text Placeholder 2">
            <a:extLst>
              <a:ext uri="{FF2B5EF4-FFF2-40B4-BE49-F238E27FC236}">
                <a16:creationId xmlns:a16="http://schemas.microsoft.com/office/drawing/2014/main" id="{9BC537AE-737E-1D2F-1D0F-9188A1CE0FED}"/>
              </a:ext>
            </a:extLst>
          </p:cNvPr>
          <p:cNvSpPr>
            <a:spLocks noGrp="1"/>
          </p:cNvSpPr>
          <p:nvPr>
            <p:ph type="body" idx="1"/>
          </p:nvPr>
        </p:nvSpPr>
        <p:spPr>
          <a:xfrm>
            <a:off x="720000" y="1215751"/>
            <a:ext cx="7704000" cy="2920820"/>
          </a:xfrm>
        </p:spPr>
        <p:txBody>
          <a:bodyPr/>
          <a:lstStyle/>
          <a:p>
            <a:pPr marL="139700" indent="0" algn="just">
              <a:buNone/>
            </a:pPr>
            <a:r>
              <a:rPr lang="vi-VN" sz="1800"/>
              <a:t>Phương pháp truyền thống giải quyết bài toán phân tích hiệu năng quy trình từ dữ liệu đầu vào bằng việc tạo ra một </a:t>
            </a:r>
            <a:r>
              <a:rPr lang="vi-VN" sz="1800" u="sng"/>
              <a:t>mô hình quy trình</a:t>
            </a:r>
            <a:r>
              <a:rPr lang="en-US" sz="1800" u="sng"/>
              <a:t> Petri Net</a:t>
            </a:r>
            <a:r>
              <a:rPr lang="vi-VN" sz="1800"/>
              <a:t> và sau đó </a:t>
            </a:r>
            <a:r>
              <a:rPr lang="vi-VN" sz="1800" u="sng"/>
              <a:t>các chỉ số hiệu năng</a:t>
            </a:r>
            <a:r>
              <a:rPr lang="vi-VN" sz="1800"/>
              <a:t> được tính toán và ghi lại.</a:t>
            </a:r>
            <a:r>
              <a:rPr lang="en-US" sz="1800"/>
              <a:t> </a:t>
            </a:r>
            <a:endParaRPr lang="vi-VN" sz="1800"/>
          </a:p>
          <a:p>
            <a:pPr algn="just"/>
            <a:endParaRPr lang="vi-VN" sz="1800"/>
          </a:p>
          <a:p>
            <a:pPr marL="139700" indent="0">
              <a:buNone/>
            </a:pPr>
            <a:r>
              <a:rPr lang="vi-VN" sz="1800" i="1"/>
              <a:t>(P. T. G. </a:t>
            </a:r>
            <a:r>
              <a:rPr lang="vi-VN" sz="1800" i="1" err="1"/>
              <a:t>Hornix</a:t>
            </a:r>
            <a:r>
              <a:rPr lang="vi-VN" sz="1800" i="1"/>
              <a:t>, T.-I. A. J. M. M. </a:t>
            </a:r>
            <a:r>
              <a:rPr lang="vi-VN" sz="1800" i="1" err="1"/>
              <a:t>Weijters</a:t>
            </a:r>
            <a:r>
              <a:rPr lang="vi-VN" sz="1800" i="1"/>
              <a:t>, W.-D. P. M. E. D. </a:t>
            </a:r>
            <a:r>
              <a:rPr lang="vi-VN" sz="1800" i="1" err="1"/>
              <a:t>Bra</a:t>
            </a:r>
            <a:r>
              <a:rPr lang="vi-VN" sz="1800" i="1"/>
              <a:t>, W.-A. M. </a:t>
            </a:r>
            <a:r>
              <a:rPr lang="vi-VN" sz="1800" i="1" err="1"/>
              <a:t>Voorhoeve</a:t>
            </a:r>
            <a:r>
              <a:rPr lang="vi-VN" sz="1800" i="1"/>
              <a:t>, </a:t>
            </a:r>
            <a:r>
              <a:rPr lang="vi-VN" sz="1800" i="1" err="1"/>
              <a:t>and</a:t>
            </a:r>
            <a:r>
              <a:rPr lang="vi-VN" sz="1800" i="1"/>
              <a:t> P. H. </a:t>
            </a:r>
            <a:r>
              <a:rPr lang="vi-VN" sz="1800" i="1" err="1"/>
              <a:t>Stramproy</a:t>
            </a:r>
            <a:r>
              <a:rPr lang="vi-VN" sz="1800" i="1"/>
              <a:t>, “</a:t>
            </a:r>
            <a:r>
              <a:rPr lang="vi-VN" sz="1800" i="1" err="1"/>
              <a:t>Performance</a:t>
            </a:r>
            <a:r>
              <a:rPr lang="vi-VN" sz="1800" i="1"/>
              <a:t> </a:t>
            </a:r>
            <a:r>
              <a:rPr lang="vi-VN" sz="1800" i="1" err="1"/>
              <a:t>Analysis</a:t>
            </a:r>
            <a:r>
              <a:rPr lang="vi-VN" sz="1800" i="1"/>
              <a:t> </a:t>
            </a:r>
            <a:r>
              <a:rPr lang="vi-VN" sz="1800" i="1" err="1"/>
              <a:t>of</a:t>
            </a:r>
            <a:r>
              <a:rPr lang="vi-VN" sz="1800" i="1"/>
              <a:t> </a:t>
            </a:r>
            <a:r>
              <a:rPr lang="vi-VN" sz="1800" i="1" err="1"/>
              <a:t>Business</a:t>
            </a:r>
            <a:r>
              <a:rPr lang="vi-VN" sz="1800" i="1"/>
              <a:t> </a:t>
            </a:r>
            <a:r>
              <a:rPr lang="vi-VN" sz="1800" i="1" err="1"/>
              <a:t>Processes</a:t>
            </a:r>
            <a:r>
              <a:rPr lang="vi-VN" sz="1800" i="1"/>
              <a:t> </a:t>
            </a:r>
            <a:r>
              <a:rPr lang="vi-VN" sz="1800" i="1" err="1"/>
              <a:t>through</a:t>
            </a:r>
            <a:r>
              <a:rPr lang="vi-VN" sz="1800" i="1"/>
              <a:t> </a:t>
            </a:r>
            <a:r>
              <a:rPr lang="vi-VN" sz="1800" i="1" err="1"/>
              <a:t>Process</a:t>
            </a:r>
            <a:r>
              <a:rPr lang="vi-VN" sz="1800" i="1"/>
              <a:t> </a:t>
            </a:r>
            <a:r>
              <a:rPr lang="vi-VN" sz="1800" i="1" err="1"/>
              <a:t>Mining</a:t>
            </a:r>
            <a:r>
              <a:rPr lang="vi-VN" sz="1800" i="1"/>
              <a:t>”. </a:t>
            </a:r>
            <a:r>
              <a:rPr lang="vi-VN" sz="1800" i="1" err="1"/>
              <a:t>Master’s</a:t>
            </a:r>
            <a:r>
              <a:rPr lang="vi-VN" sz="1800" i="1"/>
              <a:t> </a:t>
            </a:r>
            <a:r>
              <a:rPr lang="vi-VN" sz="1800" i="1" err="1"/>
              <a:t>thesis</a:t>
            </a:r>
            <a:r>
              <a:rPr lang="vi-VN" sz="1800" i="1"/>
              <a:t> </a:t>
            </a:r>
            <a:r>
              <a:rPr lang="vi-VN" sz="1800" i="1" err="1"/>
              <a:t>of</a:t>
            </a:r>
            <a:r>
              <a:rPr lang="vi-VN" sz="1800" i="1"/>
              <a:t> P.T.G </a:t>
            </a:r>
            <a:r>
              <a:rPr lang="vi-VN" sz="1800" i="1" err="1"/>
              <a:t>Hornix</a:t>
            </a:r>
            <a:r>
              <a:rPr lang="vi-VN" sz="1800" i="1"/>
              <a:t> </a:t>
            </a:r>
            <a:r>
              <a:rPr lang="vi-VN" sz="1800" i="1" err="1"/>
              <a:t>at</a:t>
            </a:r>
            <a:r>
              <a:rPr lang="vi-VN" sz="1800" i="1"/>
              <a:t> </a:t>
            </a:r>
            <a:r>
              <a:rPr lang="vi-VN" sz="1800" i="1" err="1"/>
              <a:t>Eindhoven</a:t>
            </a:r>
            <a:r>
              <a:rPr lang="vi-VN" sz="1800" i="1"/>
              <a:t> </a:t>
            </a:r>
            <a:r>
              <a:rPr lang="vi-VN" sz="1800" i="1" err="1"/>
              <a:t>University</a:t>
            </a:r>
            <a:r>
              <a:rPr lang="vi-VN" sz="1800" i="1"/>
              <a:t> </a:t>
            </a:r>
            <a:r>
              <a:rPr lang="vi-VN" sz="1800" i="1" err="1"/>
              <a:t>of</a:t>
            </a:r>
            <a:r>
              <a:rPr lang="vi-VN" sz="1800" i="1"/>
              <a:t> </a:t>
            </a:r>
            <a:r>
              <a:rPr lang="vi-VN" sz="1800" i="1" err="1"/>
              <a:t>Technology</a:t>
            </a:r>
            <a:r>
              <a:rPr lang="vi-VN" sz="1800" i="1"/>
              <a:t>, 2007)</a:t>
            </a:r>
          </a:p>
          <a:p>
            <a:pPr algn="just"/>
            <a:endParaRPr lang="vi-VN" sz="1800"/>
          </a:p>
          <a:p>
            <a:pPr algn="just"/>
            <a:endParaRPr lang="en-US" sz="1800"/>
          </a:p>
        </p:txBody>
      </p:sp>
      <p:sp>
        <p:nvSpPr>
          <p:cNvPr id="7" name="TextBox 6">
            <a:extLst>
              <a:ext uri="{FF2B5EF4-FFF2-40B4-BE49-F238E27FC236}">
                <a16:creationId xmlns:a16="http://schemas.microsoft.com/office/drawing/2014/main" id="{06759C83-8B10-D35D-8FB2-93497E7DC617}"/>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8</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2356067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FE2-BEEF-EE39-EB19-757DD0C191C0}"/>
              </a:ext>
            </a:extLst>
          </p:cNvPr>
          <p:cNvSpPr>
            <a:spLocks noGrp="1"/>
          </p:cNvSpPr>
          <p:nvPr>
            <p:ph type="title"/>
          </p:nvPr>
        </p:nvSpPr>
        <p:spPr/>
        <p:txBody>
          <a:bodyPr/>
          <a:lstStyle/>
          <a:p>
            <a:r>
              <a:rPr lang="en-US"/>
              <a:t>Phương pháp truyền thống</a:t>
            </a:r>
          </a:p>
        </p:txBody>
      </p:sp>
      <p:sp>
        <p:nvSpPr>
          <p:cNvPr id="3" name="Text Placeholder 2">
            <a:extLst>
              <a:ext uri="{FF2B5EF4-FFF2-40B4-BE49-F238E27FC236}">
                <a16:creationId xmlns:a16="http://schemas.microsoft.com/office/drawing/2014/main" id="{9BC537AE-737E-1D2F-1D0F-9188A1CE0FED}"/>
              </a:ext>
            </a:extLst>
          </p:cNvPr>
          <p:cNvSpPr>
            <a:spLocks noGrp="1"/>
          </p:cNvSpPr>
          <p:nvPr>
            <p:ph type="body" idx="1"/>
          </p:nvPr>
        </p:nvSpPr>
        <p:spPr>
          <a:xfrm>
            <a:off x="720000" y="1215751"/>
            <a:ext cx="7704000" cy="1991906"/>
          </a:xfrm>
          <a:noFill/>
          <a:ln>
            <a:noFill/>
          </a:ln>
        </p:spPr>
        <p:txBody>
          <a:bodyPr spcFirstLastPara="1" wrap="square" lIns="91425" tIns="91425" rIns="91425" bIns="91425" anchor="t" anchorCtr="0">
            <a:noAutofit/>
          </a:bodyPr>
          <a:lstStyle/>
          <a:p>
            <a:pPr algn="just"/>
            <a:r>
              <a:rPr lang="vi-VN" sz="1800"/>
              <a:t>Phương pháp này giả định rằng mỗi sự kiện trong dữ liệu event log chỉ thuộc về </a:t>
            </a:r>
            <a:r>
              <a:rPr lang="vi-VN" sz="1800" u="sng"/>
              <a:t>một trường hợp</a:t>
            </a:r>
            <a:r>
              <a:rPr lang="vi-VN" sz="1800"/>
              <a:t> thực hiện quy trình (thường là chỉ liên quan đến một đối tượng)</a:t>
            </a:r>
            <a:r>
              <a:rPr lang="en-US" sz="1800"/>
              <a:t>. </a:t>
            </a:r>
          </a:p>
          <a:p>
            <a:pPr algn="just"/>
            <a:r>
              <a:rPr lang="vi-VN" sz="1800">
                <a:sym typeface="Symbol" panose="05050102010706020507" pitchFamily="18" charset="2"/>
              </a:rPr>
              <a:t>Với trường hợp một sự kiện liên quan đến nhiều đối tượng</a:t>
            </a:r>
            <a:r>
              <a:rPr lang="en-US" sz="1800">
                <a:sym typeface="Symbol" panose="05050102010706020507" pitchFamily="18" charset="2"/>
              </a:rPr>
              <a:t>: cần </a:t>
            </a:r>
            <a:r>
              <a:rPr lang="vi-VN" sz="1800">
                <a:sym typeface="Symbol" panose="05050102010706020507" pitchFamily="18" charset="2"/>
              </a:rPr>
              <a:t>phải </a:t>
            </a:r>
            <a:r>
              <a:rPr lang="vi-VN" sz="1800" u="sng">
                <a:sym typeface="Symbol" panose="05050102010706020507" pitchFamily="18" charset="2"/>
              </a:rPr>
              <a:t>tiền xử lý dữ liệu đầu vào</a:t>
            </a:r>
            <a:r>
              <a:rPr lang="vi-VN" sz="1800">
                <a:sym typeface="Symbol" panose="05050102010706020507" pitchFamily="18" charset="2"/>
              </a:rPr>
              <a:t> để đúng với giả định.</a:t>
            </a:r>
            <a:r>
              <a:rPr lang="en-US" sz="1800">
                <a:sym typeface="Symbol" panose="05050102010706020507" pitchFamily="18" charset="2"/>
              </a:rPr>
              <a:t> </a:t>
            </a:r>
            <a:endParaRPr lang="vi-VN" sz="1800">
              <a:sym typeface="Symbol" panose="05050102010706020507" pitchFamily="18" charset="2"/>
            </a:endParaRPr>
          </a:p>
          <a:p>
            <a:pPr algn="just"/>
            <a:endParaRPr lang="en-US" sz="1800"/>
          </a:p>
          <a:p>
            <a:pPr algn="just"/>
            <a:endParaRPr lang="en-US" sz="1800"/>
          </a:p>
        </p:txBody>
      </p:sp>
      <p:sp>
        <p:nvSpPr>
          <p:cNvPr id="16" name="TextBox 15">
            <a:extLst>
              <a:ext uri="{FF2B5EF4-FFF2-40B4-BE49-F238E27FC236}">
                <a16:creationId xmlns:a16="http://schemas.microsoft.com/office/drawing/2014/main" id="{20C79E44-DC30-214E-B616-331F7200E8FB}"/>
              </a:ext>
            </a:extLst>
          </p:cNvPr>
          <p:cNvSpPr txBox="1"/>
          <p:nvPr/>
        </p:nvSpPr>
        <p:spPr>
          <a:xfrm>
            <a:off x="4319239" y="4698475"/>
            <a:ext cx="505522" cy="307777"/>
          </a:xfrm>
          <a:prstGeom prst="rect">
            <a:avLst/>
          </a:prstGeom>
          <a:noFill/>
        </p:spPr>
        <p:txBody>
          <a:bodyPr wrap="square" anchor="ctr">
            <a:spAutoFit/>
          </a:bodyPr>
          <a:lstStyle/>
          <a:p>
            <a:pPr algn="ctr"/>
            <a:fld id="{00000000-1234-1234-1234-123412341234}" type="slidenum">
              <a:rPr lang="en" smtClean="0">
                <a:latin typeface="Barlow" panose="00000500000000000000" pitchFamily="2" charset="0"/>
                <a:cs typeface="Arial" panose="020B0604020202020204" pitchFamily="34" charset="0"/>
              </a:rPr>
              <a:pPr algn="ctr"/>
              <a:t>9</a:t>
            </a:fld>
            <a:endParaRPr lang="en-US">
              <a:latin typeface="Barlow" panose="00000500000000000000" pitchFamily="2" charset="0"/>
              <a:cs typeface="Arial" panose="020B0604020202020204" pitchFamily="34" charset="0"/>
            </a:endParaRPr>
          </a:p>
        </p:txBody>
      </p:sp>
    </p:spTree>
    <p:extLst>
      <p:ext uri="{BB962C8B-B14F-4D97-AF65-F5344CB8AC3E}">
        <p14:creationId xmlns:p14="http://schemas.microsoft.com/office/powerpoint/2010/main" val="2918831301"/>
      </p:ext>
    </p:extLst>
  </p:cSld>
  <p:clrMapOvr>
    <a:masterClrMapping/>
  </p:clrMapOvr>
</p:sld>
</file>

<file path=ppt/theme/theme1.xml><?xml version="1.0" encoding="utf-8"?>
<a:theme xmlns:a="http://schemas.openxmlformats.org/drawingml/2006/main" name="Advanced Topics in Combinatorics - Doctor of Philosophy (Ph.D.) in Mathematics by Slidesgo">
  <a:themeElements>
    <a:clrScheme name="Simple Light">
      <a:dk1>
        <a:srgbClr val="000000"/>
      </a:dk1>
      <a:lt1>
        <a:srgbClr val="FDFFFE"/>
      </a:lt1>
      <a:dk2>
        <a:srgbClr val="C7C5C1"/>
      </a:dk2>
      <a:lt2>
        <a:srgbClr val="948777"/>
      </a:lt2>
      <a:accent1>
        <a:srgbClr val="D2B689"/>
      </a:accent1>
      <a:accent2>
        <a:srgbClr val="212E51"/>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10467</Words>
  <Application>Microsoft Office PowerPoint</Application>
  <PresentationFormat>On-screen Show (16:9)</PresentationFormat>
  <Paragraphs>821</Paragraphs>
  <Slides>54</Slides>
  <Notes>51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Symbol</vt:lpstr>
      <vt:lpstr>DM Sans</vt:lpstr>
      <vt:lpstr>Raleway</vt:lpstr>
      <vt:lpstr>Barlow</vt:lpstr>
      <vt:lpstr>Nunito Light</vt:lpstr>
      <vt:lpstr>Arial</vt:lpstr>
      <vt:lpstr>Quicksand</vt:lpstr>
      <vt:lpstr>Advanced Topics in Combinatorics - Doctor of Philosophy (Ph.D.) in Mathematics by Slidesgo</vt:lpstr>
      <vt:lpstr>PowerPoint Presentation</vt:lpstr>
      <vt:lpstr>Mục lục</vt:lpstr>
      <vt:lpstr>GIỚI THIỆU ĐỀ TÀI</vt:lpstr>
      <vt:lpstr>Khai thác quy trình</vt:lpstr>
      <vt:lpstr>Dữ liệu đầu vào và yêu cầu của bài toán</vt:lpstr>
      <vt:lpstr>Dữ liệu đầu vào và yêu cầu của bài toán</vt:lpstr>
      <vt:lpstr>Khó khăn – ý nghĩa</vt:lpstr>
      <vt:lpstr>Phương pháp truyền thống</vt:lpstr>
      <vt:lpstr>Phương pháp truyền thống</vt:lpstr>
      <vt:lpstr>Phương pháp truyền thống</vt:lpstr>
      <vt:lpstr>Phương pháp truyền thống</vt:lpstr>
      <vt:lpstr>Phương pháp truyền thống</vt:lpstr>
      <vt:lpstr>Phương pháp xem xét nhiều đối tượng</vt:lpstr>
      <vt:lpstr>Phương pháp xem xét nhiều đối tượng</vt:lpstr>
      <vt:lpstr>Phương pháp xem xét nhiều đối tượng</vt:lpstr>
      <vt:lpstr>Mục lục</vt:lpstr>
      <vt:lpstr>Phương pháp xem xét nhiều đối tượng</vt:lpstr>
      <vt:lpstr>PowerPoint Presentation</vt:lpstr>
      <vt:lpstr>Tìm mô hình quy trình có xem xét nhiều đối tượng từ dữ liệu event log</vt:lpstr>
      <vt:lpstr>Tìm mô hình quy trình có xem xét nhiều đối tượng từ dữ liệu event log</vt:lpstr>
      <vt:lpstr>Tính các kết quả trung gian liên quan đến chỉ số hiệu năng  từ mô hình quy trình và dữ liệu event log</vt:lpstr>
      <vt:lpstr>Tính các chỉ số hiệu năng từ các kết quả trung gian và mô hình quy trình</vt:lpstr>
      <vt:lpstr>Mục lục</vt:lpstr>
      <vt:lpstr>THỰC NGHIỆM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Mục lục</vt:lpstr>
      <vt:lpstr>TỔNG KẾT VÀ HƯỚNG PHÁT TRIỂN</vt:lpstr>
      <vt:lpstr>PowerPoint Presentation</vt:lpstr>
      <vt:lpstr>PowerPoint Presentation</vt:lpstr>
      <vt:lpstr>CẢM ƠN THẦY CÔ ĐÃ LẮNG NGHE</vt:lpstr>
      <vt:lpstr>Dữ liệu đầu vào và yêu cầu của bài toán</vt:lpstr>
      <vt:lpstr>PowerPoint Presentation</vt:lpstr>
      <vt:lpstr>PowerPoint Presentation</vt:lpstr>
      <vt:lpstr>PowerPoint Presentation</vt:lpstr>
      <vt:lpstr>PowerPoint Presentation</vt:lpstr>
      <vt:lpstr>PowerPoint Presentation</vt:lpstr>
      <vt:lpstr>Tìm mô hình quy trình có xem xét nhiều đối tượng từ dữ liệu event log</vt:lpstr>
      <vt:lpstr>Tìm mô hình quy trình có xem xét nhiều đối tượng từ dữ liệu event log</vt:lpstr>
      <vt:lpstr>Tính các kết quả trung gian liên quan đến chỉ số hiệu năng  từ mô hình quy trình và dữ liệu event log</vt:lpstr>
      <vt:lpstr>Tính các kết quả trung gian liên quan đến chỉ số hiệu năng  từ mô hình quy trình và dữ liệu event log</vt:lpstr>
      <vt:lpstr>Tính các chỉ số hiệu năng từ các kết quả trung gian và mô hình quy trình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Duong Le</dc:creator>
  <cp:lastModifiedBy>LÊ THỊ THÙY DƯƠNG</cp:lastModifiedBy>
  <cp:revision>2</cp:revision>
  <dcterms:modified xsi:type="dcterms:W3CDTF">2024-07-25T22:28:47Z</dcterms:modified>
</cp:coreProperties>
</file>